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3" r:id="rId2"/>
    <p:sldMasterId id="2147483792" r:id="rId3"/>
    <p:sldMasterId id="2147483826" r:id="rId4"/>
  </p:sldMasterIdLst>
  <p:notesMasterIdLst>
    <p:notesMasterId r:id="rId39"/>
  </p:notesMasterIdLst>
  <p:sldIdLst>
    <p:sldId id="418" r:id="rId5"/>
    <p:sldId id="2755" r:id="rId6"/>
    <p:sldId id="2141411385" r:id="rId7"/>
    <p:sldId id="2734" r:id="rId8"/>
    <p:sldId id="2735" r:id="rId9"/>
    <p:sldId id="1065" r:id="rId10"/>
    <p:sldId id="2741" r:id="rId11"/>
    <p:sldId id="2740" r:id="rId12"/>
    <p:sldId id="1064" r:id="rId13"/>
    <p:sldId id="1076" r:id="rId14"/>
    <p:sldId id="1061" r:id="rId15"/>
    <p:sldId id="2742" r:id="rId16"/>
    <p:sldId id="1070" r:id="rId17"/>
    <p:sldId id="1174" r:id="rId18"/>
    <p:sldId id="1083" r:id="rId19"/>
    <p:sldId id="2746" r:id="rId20"/>
    <p:sldId id="2748" r:id="rId21"/>
    <p:sldId id="2744" r:id="rId22"/>
    <p:sldId id="2751" r:id="rId23"/>
    <p:sldId id="960" r:id="rId24"/>
    <p:sldId id="2756" r:id="rId25"/>
    <p:sldId id="1158" r:id="rId26"/>
    <p:sldId id="1171" r:id="rId27"/>
    <p:sldId id="2726" r:id="rId28"/>
    <p:sldId id="256" r:id="rId29"/>
    <p:sldId id="1172" r:id="rId30"/>
    <p:sldId id="2763" r:id="rId31"/>
    <p:sldId id="1068" r:id="rId32"/>
    <p:sldId id="2757" r:id="rId33"/>
    <p:sldId id="1071" r:id="rId34"/>
    <p:sldId id="2719" r:id="rId35"/>
    <p:sldId id="986" r:id="rId36"/>
    <p:sldId id="962" r:id="rId37"/>
    <p:sldId id="2760"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gam Shah" initials="NS" lastIdx="1" clrIdx="0"/>
  <p:cmAuthor id="2" name="aschuler"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0109"/>
    <a:srgbClr val="000000"/>
    <a:srgbClr val="0098DB"/>
    <a:srgbClr val="0A56B6"/>
    <a:srgbClr val="16A83A"/>
    <a:srgbClr val="00F8FF"/>
    <a:srgbClr val="FFE600"/>
    <a:srgbClr val="FF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241" autoAdjust="0"/>
    <p:restoredTop sz="78630" autoAdjust="0"/>
  </p:normalViewPr>
  <p:slideViewPr>
    <p:cSldViewPr snapToGrid="0" snapToObjects="1">
      <p:cViewPr varScale="1">
        <p:scale>
          <a:sx n="98" d="100"/>
          <a:sy n="98" d="100"/>
        </p:scale>
        <p:origin x="1840" y="200"/>
      </p:cViewPr>
      <p:guideLst>
        <p:guide orient="horz" pos="3912"/>
        <p:guide pos="2880"/>
      </p:guideLst>
    </p:cSldViewPr>
  </p:slideViewPr>
  <p:notesTextViewPr>
    <p:cViewPr>
      <p:scale>
        <a:sx n="90" d="100"/>
        <a:sy n="9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B561A-76C2-4761-8BAF-398463FE7546}"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D0CC9070-C2FE-41F7-AAA6-E74FAF6E1C15}">
      <dgm:prSet/>
      <dgm:spPr/>
      <dgm:t>
        <a:bodyPr/>
        <a:lstStyle/>
        <a:p>
          <a:r>
            <a:rPr lang="en-US" dirty="0"/>
            <a:t>Define a label so that a prediction offers you lead time to take </a:t>
          </a:r>
          <a:r>
            <a:rPr lang="en-US" i="1" dirty="0"/>
            <a:t>some</a:t>
          </a:r>
          <a:r>
            <a:rPr lang="en-US" dirty="0"/>
            <a:t> action</a:t>
          </a:r>
        </a:p>
      </dgm:t>
    </dgm:pt>
    <dgm:pt modelId="{9FB49E1A-4793-4CFA-B1E2-0B47E4D2FD38}" type="parTrans" cxnId="{0490AFAF-E97D-43B4-8B59-9CAAFA1F92DA}">
      <dgm:prSet/>
      <dgm:spPr/>
      <dgm:t>
        <a:bodyPr/>
        <a:lstStyle/>
        <a:p>
          <a:endParaRPr lang="en-US"/>
        </a:p>
      </dgm:t>
    </dgm:pt>
    <dgm:pt modelId="{0C614543-BBE9-4731-8C5E-25FBA3402763}" type="sibTrans" cxnId="{0490AFAF-E97D-43B4-8B59-9CAAFA1F92DA}">
      <dgm:prSet phldrT="01" phldr="0"/>
      <dgm:spPr/>
      <dgm:t>
        <a:bodyPr/>
        <a:lstStyle/>
        <a:p>
          <a:r>
            <a:rPr lang="en-US"/>
            <a:t>01</a:t>
          </a:r>
        </a:p>
      </dgm:t>
    </dgm:pt>
    <dgm:pt modelId="{85302BE2-94ED-4CBD-B3B3-0D8790B5D06F}">
      <dgm:prSet/>
      <dgm:spPr/>
      <dgm:t>
        <a:bodyPr/>
        <a:lstStyle/>
        <a:p>
          <a:r>
            <a:rPr lang="en-US"/>
            <a:t>Make sure your test set is from a future time (and not a patient level split!)</a:t>
          </a:r>
        </a:p>
      </dgm:t>
    </dgm:pt>
    <dgm:pt modelId="{E0EBE6C9-543D-420D-9571-2D9CD4C8FD8C}" type="parTrans" cxnId="{CCC797D5-480D-48B5-AA7F-659DF6FA574C}">
      <dgm:prSet/>
      <dgm:spPr/>
      <dgm:t>
        <a:bodyPr/>
        <a:lstStyle/>
        <a:p>
          <a:endParaRPr lang="en-US"/>
        </a:p>
      </dgm:t>
    </dgm:pt>
    <dgm:pt modelId="{9C56BC0F-C291-4316-BC45-A87D4ADE999D}" type="sibTrans" cxnId="{CCC797D5-480D-48B5-AA7F-659DF6FA574C}">
      <dgm:prSet phldrT="02" phldr="0"/>
      <dgm:spPr/>
      <dgm:t>
        <a:bodyPr/>
        <a:lstStyle/>
        <a:p>
          <a:r>
            <a:rPr lang="en-US"/>
            <a:t>02</a:t>
          </a:r>
        </a:p>
      </dgm:t>
    </dgm:pt>
    <dgm:pt modelId="{FC16B0EA-8CD4-493B-897D-676966E34220}">
      <dgm:prSet/>
      <dgm:spPr/>
      <dgm:t>
        <a:bodyPr/>
        <a:lstStyle/>
        <a:p>
          <a:r>
            <a:rPr lang="en-US"/>
            <a:t>Use domain knowledge to manufacture features</a:t>
          </a:r>
        </a:p>
      </dgm:t>
    </dgm:pt>
    <dgm:pt modelId="{D6233C35-FE04-464F-A6B1-00FE302A9D02}" type="parTrans" cxnId="{FE2A2B8A-0AFD-4B9D-A558-DDDFF0C81C4A}">
      <dgm:prSet/>
      <dgm:spPr/>
      <dgm:t>
        <a:bodyPr/>
        <a:lstStyle/>
        <a:p>
          <a:endParaRPr lang="en-US"/>
        </a:p>
      </dgm:t>
    </dgm:pt>
    <dgm:pt modelId="{9860D440-ADF3-482E-B732-19732DA5A8B9}" type="sibTrans" cxnId="{FE2A2B8A-0AFD-4B9D-A558-DDDFF0C81C4A}">
      <dgm:prSet phldrT="03" phldr="0"/>
      <dgm:spPr/>
      <dgm:t>
        <a:bodyPr/>
        <a:lstStyle/>
        <a:p>
          <a:r>
            <a:rPr lang="en-US"/>
            <a:t>03</a:t>
          </a:r>
        </a:p>
      </dgm:t>
    </dgm:pt>
    <dgm:pt modelId="{52D2A280-7E76-7E40-8389-4EC06CDE4953}" type="pres">
      <dgm:prSet presAssocID="{E02B561A-76C2-4761-8BAF-398463FE7546}" presName="Name0" presStyleCnt="0">
        <dgm:presLayoutVars>
          <dgm:animLvl val="lvl"/>
          <dgm:resizeHandles val="exact"/>
        </dgm:presLayoutVars>
      </dgm:prSet>
      <dgm:spPr/>
    </dgm:pt>
    <dgm:pt modelId="{3B9997AA-0587-B242-BC82-A31F1135470F}" type="pres">
      <dgm:prSet presAssocID="{D0CC9070-C2FE-41F7-AAA6-E74FAF6E1C15}" presName="compositeNode" presStyleCnt="0">
        <dgm:presLayoutVars>
          <dgm:bulletEnabled val="1"/>
        </dgm:presLayoutVars>
      </dgm:prSet>
      <dgm:spPr/>
    </dgm:pt>
    <dgm:pt modelId="{02707EB9-0707-CF41-98D2-DAA1E4D5EFC5}" type="pres">
      <dgm:prSet presAssocID="{D0CC9070-C2FE-41F7-AAA6-E74FAF6E1C15}" presName="bgRect" presStyleLbl="alignNode1" presStyleIdx="0" presStyleCnt="3"/>
      <dgm:spPr/>
    </dgm:pt>
    <dgm:pt modelId="{9B36EA48-555C-D846-B575-519BAB6AB054}" type="pres">
      <dgm:prSet presAssocID="{0C614543-BBE9-4731-8C5E-25FBA3402763}" presName="sibTransNodeRect" presStyleLbl="alignNode1" presStyleIdx="0" presStyleCnt="3">
        <dgm:presLayoutVars>
          <dgm:chMax val="0"/>
          <dgm:bulletEnabled val="1"/>
        </dgm:presLayoutVars>
      </dgm:prSet>
      <dgm:spPr/>
    </dgm:pt>
    <dgm:pt modelId="{58548F39-B026-3647-B94E-8584A9765601}" type="pres">
      <dgm:prSet presAssocID="{D0CC9070-C2FE-41F7-AAA6-E74FAF6E1C15}" presName="nodeRect" presStyleLbl="alignNode1" presStyleIdx="0" presStyleCnt="3">
        <dgm:presLayoutVars>
          <dgm:bulletEnabled val="1"/>
        </dgm:presLayoutVars>
      </dgm:prSet>
      <dgm:spPr/>
    </dgm:pt>
    <dgm:pt modelId="{F1920280-4505-A94D-9B1B-BAC656C8E8C0}" type="pres">
      <dgm:prSet presAssocID="{0C614543-BBE9-4731-8C5E-25FBA3402763}" presName="sibTrans" presStyleCnt="0"/>
      <dgm:spPr/>
    </dgm:pt>
    <dgm:pt modelId="{DB8F82CA-F89D-404D-BE76-8872E5F42415}" type="pres">
      <dgm:prSet presAssocID="{85302BE2-94ED-4CBD-B3B3-0D8790B5D06F}" presName="compositeNode" presStyleCnt="0">
        <dgm:presLayoutVars>
          <dgm:bulletEnabled val="1"/>
        </dgm:presLayoutVars>
      </dgm:prSet>
      <dgm:spPr/>
    </dgm:pt>
    <dgm:pt modelId="{9DB83044-9206-604E-A1E5-D2E73B2C3F6E}" type="pres">
      <dgm:prSet presAssocID="{85302BE2-94ED-4CBD-B3B3-0D8790B5D06F}" presName="bgRect" presStyleLbl="alignNode1" presStyleIdx="1" presStyleCnt="3"/>
      <dgm:spPr/>
    </dgm:pt>
    <dgm:pt modelId="{C8B45BF5-0836-2946-B519-9691694B6010}" type="pres">
      <dgm:prSet presAssocID="{9C56BC0F-C291-4316-BC45-A87D4ADE999D}" presName="sibTransNodeRect" presStyleLbl="alignNode1" presStyleIdx="1" presStyleCnt="3">
        <dgm:presLayoutVars>
          <dgm:chMax val="0"/>
          <dgm:bulletEnabled val="1"/>
        </dgm:presLayoutVars>
      </dgm:prSet>
      <dgm:spPr/>
    </dgm:pt>
    <dgm:pt modelId="{AFB96998-AB14-3845-A47F-B709B8529946}" type="pres">
      <dgm:prSet presAssocID="{85302BE2-94ED-4CBD-B3B3-0D8790B5D06F}" presName="nodeRect" presStyleLbl="alignNode1" presStyleIdx="1" presStyleCnt="3">
        <dgm:presLayoutVars>
          <dgm:bulletEnabled val="1"/>
        </dgm:presLayoutVars>
      </dgm:prSet>
      <dgm:spPr/>
    </dgm:pt>
    <dgm:pt modelId="{671C7BE7-3216-5A4B-87D1-61565B23D318}" type="pres">
      <dgm:prSet presAssocID="{9C56BC0F-C291-4316-BC45-A87D4ADE999D}" presName="sibTrans" presStyleCnt="0"/>
      <dgm:spPr/>
    </dgm:pt>
    <dgm:pt modelId="{F4B7A7D2-7B68-3340-B869-F940B3F9703B}" type="pres">
      <dgm:prSet presAssocID="{FC16B0EA-8CD4-493B-897D-676966E34220}" presName="compositeNode" presStyleCnt="0">
        <dgm:presLayoutVars>
          <dgm:bulletEnabled val="1"/>
        </dgm:presLayoutVars>
      </dgm:prSet>
      <dgm:spPr/>
    </dgm:pt>
    <dgm:pt modelId="{152E13CC-93BB-DD4B-972D-8A212D06AA74}" type="pres">
      <dgm:prSet presAssocID="{FC16B0EA-8CD4-493B-897D-676966E34220}" presName="bgRect" presStyleLbl="alignNode1" presStyleIdx="2" presStyleCnt="3"/>
      <dgm:spPr/>
    </dgm:pt>
    <dgm:pt modelId="{4B68AC6F-A02D-5F4F-8729-D1F2D54796E9}" type="pres">
      <dgm:prSet presAssocID="{9860D440-ADF3-482E-B732-19732DA5A8B9}" presName="sibTransNodeRect" presStyleLbl="alignNode1" presStyleIdx="2" presStyleCnt="3">
        <dgm:presLayoutVars>
          <dgm:chMax val="0"/>
          <dgm:bulletEnabled val="1"/>
        </dgm:presLayoutVars>
      </dgm:prSet>
      <dgm:spPr/>
    </dgm:pt>
    <dgm:pt modelId="{DAB6579A-49CC-EE42-9161-8223DF34D405}" type="pres">
      <dgm:prSet presAssocID="{FC16B0EA-8CD4-493B-897D-676966E34220}" presName="nodeRect" presStyleLbl="alignNode1" presStyleIdx="2" presStyleCnt="3">
        <dgm:presLayoutVars>
          <dgm:bulletEnabled val="1"/>
        </dgm:presLayoutVars>
      </dgm:prSet>
      <dgm:spPr/>
    </dgm:pt>
  </dgm:ptLst>
  <dgm:cxnLst>
    <dgm:cxn modelId="{EFB3E119-4253-C54E-89B6-F27D9B8CBB3E}" type="presOf" srcId="{9860D440-ADF3-482E-B732-19732DA5A8B9}" destId="{4B68AC6F-A02D-5F4F-8729-D1F2D54796E9}" srcOrd="0" destOrd="0" presId="urn:microsoft.com/office/officeart/2016/7/layout/LinearBlockProcessNumbered"/>
    <dgm:cxn modelId="{AE0E5F30-4C5B-5F41-979C-3CEFA3609247}" type="presOf" srcId="{FC16B0EA-8CD4-493B-897D-676966E34220}" destId="{152E13CC-93BB-DD4B-972D-8A212D06AA74}" srcOrd="0" destOrd="0" presId="urn:microsoft.com/office/officeart/2016/7/layout/LinearBlockProcessNumbered"/>
    <dgm:cxn modelId="{AE410B41-7AB3-084C-A39D-CED19DB44753}" type="presOf" srcId="{D0CC9070-C2FE-41F7-AAA6-E74FAF6E1C15}" destId="{58548F39-B026-3647-B94E-8584A9765601}" srcOrd="1" destOrd="0" presId="urn:microsoft.com/office/officeart/2016/7/layout/LinearBlockProcessNumbered"/>
    <dgm:cxn modelId="{749B375D-BCC1-F24E-A983-986C96E0A5CE}" type="presOf" srcId="{85302BE2-94ED-4CBD-B3B3-0D8790B5D06F}" destId="{AFB96998-AB14-3845-A47F-B709B8529946}" srcOrd="1" destOrd="0" presId="urn:microsoft.com/office/officeart/2016/7/layout/LinearBlockProcessNumbered"/>
    <dgm:cxn modelId="{A8DD2E74-A762-5744-BB45-1DFBA3923066}" type="presOf" srcId="{0C614543-BBE9-4731-8C5E-25FBA3402763}" destId="{9B36EA48-555C-D846-B575-519BAB6AB054}" srcOrd="0" destOrd="0" presId="urn:microsoft.com/office/officeart/2016/7/layout/LinearBlockProcessNumbered"/>
    <dgm:cxn modelId="{FE2A2B8A-0AFD-4B9D-A558-DDDFF0C81C4A}" srcId="{E02B561A-76C2-4761-8BAF-398463FE7546}" destId="{FC16B0EA-8CD4-493B-897D-676966E34220}" srcOrd="2" destOrd="0" parTransId="{D6233C35-FE04-464F-A6B1-00FE302A9D02}" sibTransId="{9860D440-ADF3-482E-B732-19732DA5A8B9}"/>
    <dgm:cxn modelId="{31A2B29F-453A-0545-9F88-A216398DBEB1}" type="presOf" srcId="{9C56BC0F-C291-4316-BC45-A87D4ADE999D}" destId="{C8B45BF5-0836-2946-B519-9691694B6010}" srcOrd="0" destOrd="0" presId="urn:microsoft.com/office/officeart/2016/7/layout/LinearBlockProcessNumbered"/>
    <dgm:cxn modelId="{E4A827AC-031B-9042-8ADE-709E5B17865F}" type="presOf" srcId="{FC16B0EA-8CD4-493B-897D-676966E34220}" destId="{DAB6579A-49CC-EE42-9161-8223DF34D405}" srcOrd="1" destOrd="0" presId="urn:microsoft.com/office/officeart/2016/7/layout/LinearBlockProcessNumbered"/>
    <dgm:cxn modelId="{0490AFAF-E97D-43B4-8B59-9CAAFA1F92DA}" srcId="{E02B561A-76C2-4761-8BAF-398463FE7546}" destId="{D0CC9070-C2FE-41F7-AAA6-E74FAF6E1C15}" srcOrd="0" destOrd="0" parTransId="{9FB49E1A-4793-4CFA-B1E2-0B47E4D2FD38}" sibTransId="{0C614543-BBE9-4731-8C5E-25FBA3402763}"/>
    <dgm:cxn modelId="{CCC797D5-480D-48B5-AA7F-659DF6FA574C}" srcId="{E02B561A-76C2-4761-8BAF-398463FE7546}" destId="{85302BE2-94ED-4CBD-B3B3-0D8790B5D06F}" srcOrd="1" destOrd="0" parTransId="{E0EBE6C9-543D-420D-9571-2D9CD4C8FD8C}" sibTransId="{9C56BC0F-C291-4316-BC45-A87D4ADE999D}"/>
    <dgm:cxn modelId="{00E133EB-E3B6-914A-B1DA-7714DBFA1E56}" type="presOf" srcId="{D0CC9070-C2FE-41F7-AAA6-E74FAF6E1C15}" destId="{02707EB9-0707-CF41-98D2-DAA1E4D5EFC5}" srcOrd="0" destOrd="0" presId="urn:microsoft.com/office/officeart/2016/7/layout/LinearBlockProcessNumbered"/>
    <dgm:cxn modelId="{AB110AED-10A1-7A4C-8A24-E4681EAF80A8}" type="presOf" srcId="{E02B561A-76C2-4761-8BAF-398463FE7546}" destId="{52D2A280-7E76-7E40-8389-4EC06CDE4953}" srcOrd="0" destOrd="0" presId="urn:microsoft.com/office/officeart/2016/7/layout/LinearBlockProcessNumbered"/>
    <dgm:cxn modelId="{BB5E71F7-DFD5-764A-A112-878342F34E0C}" type="presOf" srcId="{85302BE2-94ED-4CBD-B3B3-0D8790B5D06F}" destId="{9DB83044-9206-604E-A1E5-D2E73B2C3F6E}" srcOrd="0" destOrd="0" presId="urn:microsoft.com/office/officeart/2016/7/layout/LinearBlockProcessNumbered"/>
    <dgm:cxn modelId="{A72AAE5E-1370-BB48-A6F9-DBE019DEDC75}" type="presParOf" srcId="{52D2A280-7E76-7E40-8389-4EC06CDE4953}" destId="{3B9997AA-0587-B242-BC82-A31F1135470F}" srcOrd="0" destOrd="0" presId="urn:microsoft.com/office/officeart/2016/7/layout/LinearBlockProcessNumbered"/>
    <dgm:cxn modelId="{7BE281FC-8657-7043-8A88-E541CD319474}" type="presParOf" srcId="{3B9997AA-0587-B242-BC82-A31F1135470F}" destId="{02707EB9-0707-CF41-98D2-DAA1E4D5EFC5}" srcOrd="0" destOrd="0" presId="urn:microsoft.com/office/officeart/2016/7/layout/LinearBlockProcessNumbered"/>
    <dgm:cxn modelId="{A81B9587-F004-A740-AF26-F29A03EAD1FA}" type="presParOf" srcId="{3B9997AA-0587-B242-BC82-A31F1135470F}" destId="{9B36EA48-555C-D846-B575-519BAB6AB054}" srcOrd="1" destOrd="0" presId="urn:microsoft.com/office/officeart/2016/7/layout/LinearBlockProcessNumbered"/>
    <dgm:cxn modelId="{34FB89FF-A6EF-C241-9633-0E2555EA8807}" type="presParOf" srcId="{3B9997AA-0587-B242-BC82-A31F1135470F}" destId="{58548F39-B026-3647-B94E-8584A9765601}" srcOrd="2" destOrd="0" presId="urn:microsoft.com/office/officeart/2016/7/layout/LinearBlockProcessNumbered"/>
    <dgm:cxn modelId="{52CBCCF6-FB03-7A4F-8AA2-347CD0D87995}" type="presParOf" srcId="{52D2A280-7E76-7E40-8389-4EC06CDE4953}" destId="{F1920280-4505-A94D-9B1B-BAC656C8E8C0}" srcOrd="1" destOrd="0" presId="urn:microsoft.com/office/officeart/2016/7/layout/LinearBlockProcessNumbered"/>
    <dgm:cxn modelId="{32B912D8-8A0B-2847-9923-D79916349D32}" type="presParOf" srcId="{52D2A280-7E76-7E40-8389-4EC06CDE4953}" destId="{DB8F82CA-F89D-404D-BE76-8872E5F42415}" srcOrd="2" destOrd="0" presId="urn:microsoft.com/office/officeart/2016/7/layout/LinearBlockProcessNumbered"/>
    <dgm:cxn modelId="{05476845-41B9-2046-B52E-7D91E3147BB2}" type="presParOf" srcId="{DB8F82CA-F89D-404D-BE76-8872E5F42415}" destId="{9DB83044-9206-604E-A1E5-D2E73B2C3F6E}" srcOrd="0" destOrd="0" presId="urn:microsoft.com/office/officeart/2016/7/layout/LinearBlockProcessNumbered"/>
    <dgm:cxn modelId="{DD9E7820-E25F-3345-8CD9-3F5E705AA1A7}" type="presParOf" srcId="{DB8F82CA-F89D-404D-BE76-8872E5F42415}" destId="{C8B45BF5-0836-2946-B519-9691694B6010}" srcOrd="1" destOrd="0" presId="urn:microsoft.com/office/officeart/2016/7/layout/LinearBlockProcessNumbered"/>
    <dgm:cxn modelId="{95BF76A8-5467-6C4A-94B1-D2231E4B38D7}" type="presParOf" srcId="{DB8F82CA-F89D-404D-BE76-8872E5F42415}" destId="{AFB96998-AB14-3845-A47F-B709B8529946}" srcOrd="2" destOrd="0" presId="urn:microsoft.com/office/officeart/2016/7/layout/LinearBlockProcessNumbered"/>
    <dgm:cxn modelId="{DC19DA72-A610-A945-B7B4-37292455CA7F}" type="presParOf" srcId="{52D2A280-7E76-7E40-8389-4EC06CDE4953}" destId="{671C7BE7-3216-5A4B-87D1-61565B23D318}" srcOrd="3" destOrd="0" presId="urn:microsoft.com/office/officeart/2016/7/layout/LinearBlockProcessNumbered"/>
    <dgm:cxn modelId="{EC8F1F7A-F2C7-3D43-9828-1E39819CB31A}" type="presParOf" srcId="{52D2A280-7E76-7E40-8389-4EC06CDE4953}" destId="{F4B7A7D2-7B68-3340-B869-F940B3F9703B}" srcOrd="4" destOrd="0" presId="urn:microsoft.com/office/officeart/2016/7/layout/LinearBlockProcessNumbered"/>
    <dgm:cxn modelId="{28D88603-C809-8D41-B127-67DF619E8F25}" type="presParOf" srcId="{F4B7A7D2-7B68-3340-B869-F940B3F9703B}" destId="{152E13CC-93BB-DD4B-972D-8A212D06AA74}" srcOrd="0" destOrd="0" presId="urn:microsoft.com/office/officeart/2016/7/layout/LinearBlockProcessNumbered"/>
    <dgm:cxn modelId="{800FF188-F8B9-A446-B84A-FA7B0BD84A37}" type="presParOf" srcId="{F4B7A7D2-7B68-3340-B869-F940B3F9703B}" destId="{4B68AC6F-A02D-5F4F-8729-D1F2D54796E9}" srcOrd="1" destOrd="0" presId="urn:microsoft.com/office/officeart/2016/7/layout/LinearBlockProcessNumbered"/>
    <dgm:cxn modelId="{A33FB475-7D20-F64F-AE29-AF2D48BC5568}" type="presParOf" srcId="{F4B7A7D2-7B68-3340-B869-F940B3F9703B}" destId="{DAB6579A-49CC-EE42-9161-8223DF34D40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7CB8AE-8BD4-44EF-AC0A-4B2FE69CC937}"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93CAEB59-9B64-4DA4-9121-E41F00A1C300}">
      <dgm:prSet/>
      <dgm:spPr/>
      <dgm:t>
        <a:bodyPr/>
        <a:lstStyle/>
        <a:p>
          <a:r>
            <a:rPr lang="en-US" b="0" i="0"/>
            <a:t>Incorporate </a:t>
          </a:r>
          <a:r>
            <a:rPr lang="en-US" b="1" i="0"/>
            <a:t>perspectives from diverse stakeholders</a:t>
          </a:r>
          <a:r>
            <a:rPr lang="en-US" b="0" i="0"/>
            <a:t> in problem formulation and in metric design</a:t>
          </a:r>
          <a:endParaRPr lang="en-US"/>
        </a:p>
      </dgm:t>
    </dgm:pt>
    <dgm:pt modelId="{F85889DC-D384-4484-9B49-46638F61F518}" type="parTrans" cxnId="{200028BF-3FC0-4107-9109-B3F54DAE7489}">
      <dgm:prSet/>
      <dgm:spPr/>
      <dgm:t>
        <a:bodyPr/>
        <a:lstStyle/>
        <a:p>
          <a:endParaRPr lang="en-US"/>
        </a:p>
      </dgm:t>
    </dgm:pt>
    <dgm:pt modelId="{39FEF16F-C6AF-4282-9F32-84645DD7BE54}" type="sibTrans" cxnId="{200028BF-3FC0-4107-9109-B3F54DAE7489}">
      <dgm:prSet phldrT="01"/>
      <dgm:spPr/>
      <dgm:t>
        <a:bodyPr/>
        <a:lstStyle/>
        <a:p>
          <a:r>
            <a:rPr lang="en-US" dirty="0"/>
            <a:t>04</a:t>
          </a:r>
        </a:p>
      </dgm:t>
    </dgm:pt>
    <dgm:pt modelId="{C1F7A1DB-A653-47CC-B075-7B94CC362C47}">
      <dgm:prSet/>
      <dgm:spPr/>
      <dgm:t>
        <a:bodyPr/>
        <a:lstStyle/>
        <a:p>
          <a:r>
            <a:rPr lang="en-US" b="0" i="0"/>
            <a:t>Use </a:t>
          </a:r>
          <a:r>
            <a:rPr lang="en-US" b="1" i="0"/>
            <a:t>fairness metrics for auditing</a:t>
          </a:r>
          <a:r>
            <a:rPr lang="en-US" b="0" i="0"/>
            <a:t>, rather than as optimization criteria</a:t>
          </a:r>
          <a:endParaRPr lang="en-US"/>
        </a:p>
      </dgm:t>
    </dgm:pt>
    <dgm:pt modelId="{AAE25C3A-C00E-4666-8698-95A7778699ED}" type="parTrans" cxnId="{574F31F6-27B1-4BCD-BFE3-8F835D27F834}">
      <dgm:prSet/>
      <dgm:spPr/>
      <dgm:t>
        <a:bodyPr/>
        <a:lstStyle/>
        <a:p>
          <a:endParaRPr lang="en-US"/>
        </a:p>
      </dgm:t>
    </dgm:pt>
    <dgm:pt modelId="{A46F86EF-002A-490C-9FF8-8A8EEFE63731}" type="sibTrans" cxnId="{574F31F6-27B1-4BCD-BFE3-8F835D27F834}">
      <dgm:prSet phldrT="02"/>
      <dgm:spPr/>
      <dgm:t>
        <a:bodyPr/>
        <a:lstStyle/>
        <a:p>
          <a:r>
            <a:rPr lang="en-US" dirty="0"/>
            <a:t>05</a:t>
          </a:r>
        </a:p>
      </dgm:t>
    </dgm:pt>
    <dgm:pt modelId="{557448AF-CCA5-4AAD-9B7C-4DC4F2968EF2}">
      <dgm:prSet/>
      <dgm:spPr/>
      <dgm:t>
        <a:bodyPr/>
        <a:lstStyle/>
        <a:p>
          <a:r>
            <a:rPr lang="en-US" b="0" i="0" dirty="0"/>
            <a:t>Worry about the </a:t>
          </a:r>
          <a:r>
            <a:rPr lang="en-US" b="1" i="0" dirty="0"/>
            <a:t>effect</a:t>
          </a:r>
          <a:r>
            <a:rPr lang="en-US" b="0" i="0" dirty="0"/>
            <a:t> </a:t>
          </a:r>
          <a:r>
            <a:rPr lang="en-US" b="1" i="0" dirty="0"/>
            <a:t>of policies and interventions on humans</a:t>
          </a:r>
          <a:r>
            <a:rPr lang="en-US" b="0" i="0" dirty="0"/>
            <a:t>, not model performance per se</a:t>
          </a:r>
          <a:endParaRPr lang="en-US" dirty="0"/>
        </a:p>
      </dgm:t>
    </dgm:pt>
    <dgm:pt modelId="{B451B806-9E9F-43C0-84A5-1926C6445F46}" type="parTrans" cxnId="{0F0763A6-7387-4C19-AAF6-675F60CB2516}">
      <dgm:prSet/>
      <dgm:spPr/>
      <dgm:t>
        <a:bodyPr/>
        <a:lstStyle/>
        <a:p>
          <a:endParaRPr lang="en-US"/>
        </a:p>
      </dgm:t>
    </dgm:pt>
    <dgm:pt modelId="{4E46D7B9-048E-48FD-8620-4F1EF88EEBC4}" type="sibTrans" cxnId="{0F0763A6-7387-4C19-AAF6-675F60CB2516}">
      <dgm:prSet phldrT="03"/>
      <dgm:spPr/>
      <dgm:t>
        <a:bodyPr/>
        <a:lstStyle/>
        <a:p>
          <a:r>
            <a:rPr lang="en-US" dirty="0"/>
            <a:t>06</a:t>
          </a:r>
        </a:p>
      </dgm:t>
    </dgm:pt>
    <dgm:pt modelId="{0C41E412-DECA-4F4E-8EF2-2E606C29D733}" type="pres">
      <dgm:prSet presAssocID="{967CB8AE-8BD4-44EF-AC0A-4B2FE69CC937}" presName="Name0" presStyleCnt="0">
        <dgm:presLayoutVars>
          <dgm:animLvl val="lvl"/>
          <dgm:resizeHandles val="exact"/>
        </dgm:presLayoutVars>
      </dgm:prSet>
      <dgm:spPr/>
    </dgm:pt>
    <dgm:pt modelId="{5D694063-27F8-DA42-A09C-27A23B4B634D}" type="pres">
      <dgm:prSet presAssocID="{93CAEB59-9B64-4DA4-9121-E41F00A1C300}" presName="compositeNode" presStyleCnt="0">
        <dgm:presLayoutVars>
          <dgm:bulletEnabled val="1"/>
        </dgm:presLayoutVars>
      </dgm:prSet>
      <dgm:spPr/>
    </dgm:pt>
    <dgm:pt modelId="{F297B435-D8CD-494F-9297-2F68F9636D79}" type="pres">
      <dgm:prSet presAssocID="{93CAEB59-9B64-4DA4-9121-E41F00A1C300}" presName="bgRect" presStyleLbl="alignNode1" presStyleIdx="0" presStyleCnt="3"/>
      <dgm:spPr/>
    </dgm:pt>
    <dgm:pt modelId="{3E850503-BE29-A443-BFA3-E6F4222E6E32}" type="pres">
      <dgm:prSet presAssocID="{39FEF16F-C6AF-4282-9F32-84645DD7BE54}" presName="sibTransNodeRect" presStyleLbl="alignNode1" presStyleIdx="0" presStyleCnt="3">
        <dgm:presLayoutVars>
          <dgm:chMax val="0"/>
          <dgm:bulletEnabled val="1"/>
        </dgm:presLayoutVars>
      </dgm:prSet>
      <dgm:spPr/>
    </dgm:pt>
    <dgm:pt modelId="{F6D0D3C1-4FBA-424A-91BF-2FE71C295F2C}" type="pres">
      <dgm:prSet presAssocID="{93CAEB59-9B64-4DA4-9121-E41F00A1C300}" presName="nodeRect" presStyleLbl="alignNode1" presStyleIdx="0" presStyleCnt="3">
        <dgm:presLayoutVars>
          <dgm:bulletEnabled val="1"/>
        </dgm:presLayoutVars>
      </dgm:prSet>
      <dgm:spPr/>
    </dgm:pt>
    <dgm:pt modelId="{B0E3A81D-1F3F-934A-9D37-E7DDE1D6EC3D}" type="pres">
      <dgm:prSet presAssocID="{39FEF16F-C6AF-4282-9F32-84645DD7BE54}" presName="sibTrans" presStyleCnt="0"/>
      <dgm:spPr/>
    </dgm:pt>
    <dgm:pt modelId="{44717A86-6C9D-7543-8CE1-F80982E5BEE9}" type="pres">
      <dgm:prSet presAssocID="{C1F7A1DB-A653-47CC-B075-7B94CC362C47}" presName="compositeNode" presStyleCnt="0">
        <dgm:presLayoutVars>
          <dgm:bulletEnabled val="1"/>
        </dgm:presLayoutVars>
      </dgm:prSet>
      <dgm:spPr/>
    </dgm:pt>
    <dgm:pt modelId="{E1B10491-F46A-3D4E-92FF-155F687FC949}" type="pres">
      <dgm:prSet presAssocID="{C1F7A1DB-A653-47CC-B075-7B94CC362C47}" presName="bgRect" presStyleLbl="alignNode1" presStyleIdx="1" presStyleCnt="3"/>
      <dgm:spPr/>
    </dgm:pt>
    <dgm:pt modelId="{64E98F41-978A-0047-BCB9-A03201B13AD2}" type="pres">
      <dgm:prSet presAssocID="{A46F86EF-002A-490C-9FF8-8A8EEFE63731}" presName="sibTransNodeRect" presStyleLbl="alignNode1" presStyleIdx="1" presStyleCnt="3">
        <dgm:presLayoutVars>
          <dgm:chMax val="0"/>
          <dgm:bulletEnabled val="1"/>
        </dgm:presLayoutVars>
      </dgm:prSet>
      <dgm:spPr/>
    </dgm:pt>
    <dgm:pt modelId="{4066E12D-8596-044E-9C78-4C004EB8BA56}" type="pres">
      <dgm:prSet presAssocID="{C1F7A1DB-A653-47CC-B075-7B94CC362C47}" presName="nodeRect" presStyleLbl="alignNode1" presStyleIdx="1" presStyleCnt="3">
        <dgm:presLayoutVars>
          <dgm:bulletEnabled val="1"/>
        </dgm:presLayoutVars>
      </dgm:prSet>
      <dgm:spPr/>
    </dgm:pt>
    <dgm:pt modelId="{E306D7F3-36E2-B84D-A355-F801DEA638BA}" type="pres">
      <dgm:prSet presAssocID="{A46F86EF-002A-490C-9FF8-8A8EEFE63731}" presName="sibTrans" presStyleCnt="0"/>
      <dgm:spPr/>
    </dgm:pt>
    <dgm:pt modelId="{0D03029F-F3FD-714B-9630-D382CAE97011}" type="pres">
      <dgm:prSet presAssocID="{557448AF-CCA5-4AAD-9B7C-4DC4F2968EF2}" presName="compositeNode" presStyleCnt="0">
        <dgm:presLayoutVars>
          <dgm:bulletEnabled val="1"/>
        </dgm:presLayoutVars>
      </dgm:prSet>
      <dgm:spPr/>
    </dgm:pt>
    <dgm:pt modelId="{AE46F5F9-C72C-2346-9963-ABF7CD13129F}" type="pres">
      <dgm:prSet presAssocID="{557448AF-CCA5-4AAD-9B7C-4DC4F2968EF2}" presName="bgRect" presStyleLbl="alignNode1" presStyleIdx="2" presStyleCnt="3"/>
      <dgm:spPr/>
    </dgm:pt>
    <dgm:pt modelId="{48CDEE51-C28B-0249-BA58-FE8914A84482}" type="pres">
      <dgm:prSet presAssocID="{4E46D7B9-048E-48FD-8620-4F1EF88EEBC4}" presName="sibTransNodeRect" presStyleLbl="alignNode1" presStyleIdx="2" presStyleCnt="3">
        <dgm:presLayoutVars>
          <dgm:chMax val="0"/>
          <dgm:bulletEnabled val="1"/>
        </dgm:presLayoutVars>
      </dgm:prSet>
      <dgm:spPr/>
    </dgm:pt>
    <dgm:pt modelId="{43179DCE-AEEF-BB43-AF13-37F6EC577520}" type="pres">
      <dgm:prSet presAssocID="{557448AF-CCA5-4AAD-9B7C-4DC4F2968EF2}" presName="nodeRect" presStyleLbl="alignNode1" presStyleIdx="2" presStyleCnt="3">
        <dgm:presLayoutVars>
          <dgm:bulletEnabled val="1"/>
        </dgm:presLayoutVars>
      </dgm:prSet>
      <dgm:spPr/>
    </dgm:pt>
  </dgm:ptLst>
  <dgm:cxnLst>
    <dgm:cxn modelId="{975FD60C-324B-5344-AF5B-C4F75336C621}" type="presOf" srcId="{93CAEB59-9B64-4DA4-9121-E41F00A1C300}" destId="{F6D0D3C1-4FBA-424A-91BF-2FE71C295F2C}" srcOrd="1" destOrd="0" presId="urn:microsoft.com/office/officeart/2016/7/layout/LinearBlockProcessNumbered"/>
    <dgm:cxn modelId="{7E543810-3C4D-8947-AC78-DD5AE72C817D}" type="presOf" srcId="{C1F7A1DB-A653-47CC-B075-7B94CC362C47}" destId="{E1B10491-F46A-3D4E-92FF-155F687FC949}" srcOrd="0" destOrd="0" presId="urn:microsoft.com/office/officeart/2016/7/layout/LinearBlockProcessNumbered"/>
    <dgm:cxn modelId="{F1AAB51E-5A4C-994C-A103-FBF563291F30}" type="presOf" srcId="{557448AF-CCA5-4AAD-9B7C-4DC4F2968EF2}" destId="{AE46F5F9-C72C-2346-9963-ABF7CD13129F}" srcOrd="0" destOrd="0" presId="urn:microsoft.com/office/officeart/2016/7/layout/LinearBlockProcessNumbered"/>
    <dgm:cxn modelId="{02239729-8C30-B042-9717-B15BDCCB67F7}" type="presOf" srcId="{A46F86EF-002A-490C-9FF8-8A8EEFE63731}" destId="{64E98F41-978A-0047-BCB9-A03201B13AD2}" srcOrd="0" destOrd="0" presId="urn:microsoft.com/office/officeart/2016/7/layout/LinearBlockProcessNumbered"/>
    <dgm:cxn modelId="{258BCB4B-4F05-FD47-B9B0-67FCC55731B5}" type="presOf" srcId="{967CB8AE-8BD4-44EF-AC0A-4B2FE69CC937}" destId="{0C41E412-DECA-4F4E-8EF2-2E606C29D733}" srcOrd="0" destOrd="0" presId="urn:microsoft.com/office/officeart/2016/7/layout/LinearBlockProcessNumbered"/>
    <dgm:cxn modelId="{A62DCE4F-301F-DA46-90A0-F96D06075BD4}" type="presOf" srcId="{557448AF-CCA5-4AAD-9B7C-4DC4F2968EF2}" destId="{43179DCE-AEEF-BB43-AF13-37F6EC577520}" srcOrd="1" destOrd="0" presId="urn:microsoft.com/office/officeart/2016/7/layout/LinearBlockProcessNumbered"/>
    <dgm:cxn modelId="{6BD43482-794E-014B-84BB-E133382A93E3}" type="presOf" srcId="{93CAEB59-9B64-4DA4-9121-E41F00A1C300}" destId="{F297B435-D8CD-494F-9297-2F68F9636D79}" srcOrd="0" destOrd="0" presId="urn:microsoft.com/office/officeart/2016/7/layout/LinearBlockProcessNumbered"/>
    <dgm:cxn modelId="{0F0763A6-7387-4C19-AAF6-675F60CB2516}" srcId="{967CB8AE-8BD4-44EF-AC0A-4B2FE69CC937}" destId="{557448AF-CCA5-4AAD-9B7C-4DC4F2968EF2}" srcOrd="2" destOrd="0" parTransId="{B451B806-9E9F-43C0-84A5-1926C6445F46}" sibTransId="{4E46D7B9-048E-48FD-8620-4F1EF88EEBC4}"/>
    <dgm:cxn modelId="{899932B7-A6AB-6942-ADBB-874C033F6D83}" type="presOf" srcId="{4E46D7B9-048E-48FD-8620-4F1EF88EEBC4}" destId="{48CDEE51-C28B-0249-BA58-FE8914A84482}" srcOrd="0" destOrd="0" presId="urn:microsoft.com/office/officeart/2016/7/layout/LinearBlockProcessNumbered"/>
    <dgm:cxn modelId="{200028BF-3FC0-4107-9109-B3F54DAE7489}" srcId="{967CB8AE-8BD4-44EF-AC0A-4B2FE69CC937}" destId="{93CAEB59-9B64-4DA4-9121-E41F00A1C300}" srcOrd="0" destOrd="0" parTransId="{F85889DC-D384-4484-9B49-46638F61F518}" sibTransId="{39FEF16F-C6AF-4282-9F32-84645DD7BE54}"/>
    <dgm:cxn modelId="{BBAD0DD1-6D17-A048-AEF1-9ED062151632}" type="presOf" srcId="{C1F7A1DB-A653-47CC-B075-7B94CC362C47}" destId="{4066E12D-8596-044E-9C78-4C004EB8BA56}" srcOrd="1" destOrd="0" presId="urn:microsoft.com/office/officeart/2016/7/layout/LinearBlockProcessNumbered"/>
    <dgm:cxn modelId="{574F31F6-27B1-4BCD-BFE3-8F835D27F834}" srcId="{967CB8AE-8BD4-44EF-AC0A-4B2FE69CC937}" destId="{C1F7A1DB-A653-47CC-B075-7B94CC362C47}" srcOrd="1" destOrd="0" parTransId="{AAE25C3A-C00E-4666-8698-95A7778699ED}" sibTransId="{A46F86EF-002A-490C-9FF8-8A8EEFE63731}"/>
    <dgm:cxn modelId="{CE72E7FB-9129-2446-A1F5-9F34ACD86249}" type="presOf" srcId="{39FEF16F-C6AF-4282-9F32-84645DD7BE54}" destId="{3E850503-BE29-A443-BFA3-E6F4222E6E32}" srcOrd="0" destOrd="0" presId="urn:microsoft.com/office/officeart/2016/7/layout/LinearBlockProcessNumbered"/>
    <dgm:cxn modelId="{EB95268E-9255-1C47-B249-CEF37AB94D7F}" type="presParOf" srcId="{0C41E412-DECA-4F4E-8EF2-2E606C29D733}" destId="{5D694063-27F8-DA42-A09C-27A23B4B634D}" srcOrd="0" destOrd="0" presId="urn:microsoft.com/office/officeart/2016/7/layout/LinearBlockProcessNumbered"/>
    <dgm:cxn modelId="{F2023877-07B2-C845-AE96-5ADCCFEC733E}" type="presParOf" srcId="{5D694063-27F8-DA42-A09C-27A23B4B634D}" destId="{F297B435-D8CD-494F-9297-2F68F9636D79}" srcOrd="0" destOrd="0" presId="urn:microsoft.com/office/officeart/2016/7/layout/LinearBlockProcessNumbered"/>
    <dgm:cxn modelId="{5DEA95AF-62D2-3E42-8107-92FAF3962909}" type="presParOf" srcId="{5D694063-27F8-DA42-A09C-27A23B4B634D}" destId="{3E850503-BE29-A443-BFA3-E6F4222E6E32}" srcOrd="1" destOrd="0" presId="urn:microsoft.com/office/officeart/2016/7/layout/LinearBlockProcessNumbered"/>
    <dgm:cxn modelId="{C455AAC1-EAC2-F045-83BC-AB641D16CFD0}" type="presParOf" srcId="{5D694063-27F8-DA42-A09C-27A23B4B634D}" destId="{F6D0D3C1-4FBA-424A-91BF-2FE71C295F2C}" srcOrd="2" destOrd="0" presId="urn:microsoft.com/office/officeart/2016/7/layout/LinearBlockProcessNumbered"/>
    <dgm:cxn modelId="{E07E5563-39B9-5740-8458-3BD8A5336E04}" type="presParOf" srcId="{0C41E412-DECA-4F4E-8EF2-2E606C29D733}" destId="{B0E3A81D-1F3F-934A-9D37-E7DDE1D6EC3D}" srcOrd="1" destOrd="0" presId="urn:microsoft.com/office/officeart/2016/7/layout/LinearBlockProcessNumbered"/>
    <dgm:cxn modelId="{3960475A-D1E3-9B4F-A0BC-E851B5EAF8C2}" type="presParOf" srcId="{0C41E412-DECA-4F4E-8EF2-2E606C29D733}" destId="{44717A86-6C9D-7543-8CE1-F80982E5BEE9}" srcOrd="2" destOrd="0" presId="urn:microsoft.com/office/officeart/2016/7/layout/LinearBlockProcessNumbered"/>
    <dgm:cxn modelId="{F303A7D9-9F9E-BF4A-B3FD-755234FF7D1C}" type="presParOf" srcId="{44717A86-6C9D-7543-8CE1-F80982E5BEE9}" destId="{E1B10491-F46A-3D4E-92FF-155F687FC949}" srcOrd="0" destOrd="0" presId="urn:microsoft.com/office/officeart/2016/7/layout/LinearBlockProcessNumbered"/>
    <dgm:cxn modelId="{9F0FF50D-E4AF-4C44-A0E3-DDAD0C3CFDBB}" type="presParOf" srcId="{44717A86-6C9D-7543-8CE1-F80982E5BEE9}" destId="{64E98F41-978A-0047-BCB9-A03201B13AD2}" srcOrd="1" destOrd="0" presId="urn:microsoft.com/office/officeart/2016/7/layout/LinearBlockProcessNumbered"/>
    <dgm:cxn modelId="{9D125332-5DA1-3E47-95E7-06DA9D6A2429}" type="presParOf" srcId="{44717A86-6C9D-7543-8CE1-F80982E5BEE9}" destId="{4066E12D-8596-044E-9C78-4C004EB8BA56}" srcOrd="2" destOrd="0" presId="urn:microsoft.com/office/officeart/2016/7/layout/LinearBlockProcessNumbered"/>
    <dgm:cxn modelId="{E307F210-799C-8240-8760-2AFD45F096E2}" type="presParOf" srcId="{0C41E412-DECA-4F4E-8EF2-2E606C29D733}" destId="{E306D7F3-36E2-B84D-A355-F801DEA638BA}" srcOrd="3" destOrd="0" presId="urn:microsoft.com/office/officeart/2016/7/layout/LinearBlockProcessNumbered"/>
    <dgm:cxn modelId="{251F201D-CCA5-EF4C-97EE-54680EEBC7ED}" type="presParOf" srcId="{0C41E412-DECA-4F4E-8EF2-2E606C29D733}" destId="{0D03029F-F3FD-714B-9630-D382CAE97011}" srcOrd="4" destOrd="0" presId="urn:microsoft.com/office/officeart/2016/7/layout/LinearBlockProcessNumbered"/>
    <dgm:cxn modelId="{AB7700BF-C7D6-F746-858F-F177892E56ED}" type="presParOf" srcId="{0D03029F-F3FD-714B-9630-D382CAE97011}" destId="{AE46F5F9-C72C-2346-9963-ABF7CD13129F}" srcOrd="0" destOrd="0" presId="urn:microsoft.com/office/officeart/2016/7/layout/LinearBlockProcessNumbered"/>
    <dgm:cxn modelId="{9D9422A9-68E7-9B43-AF53-B80870CAD35D}" type="presParOf" srcId="{0D03029F-F3FD-714B-9630-D382CAE97011}" destId="{48CDEE51-C28B-0249-BA58-FE8914A84482}" srcOrd="1" destOrd="0" presId="urn:microsoft.com/office/officeart/2016/7/layout/LinearBlockProcessNumbered"/>
    <dgm:cxn modelId="{4BD2106C-A667-8C4E-B0C3-2224DFE35474}" type="presParOf" srcId="{0D03029F-F3FD-714B-9630-D382CAE97011}" destId="{43179DCE-AEEF-BB43-AF13-37F6EC57752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2E11E0-D822-419C-894C-ADC071824D44}"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F493E006-33E6-4D0F-B8BC-5D84AAB47C81}">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Is there utility, given cost and benefit of actions?</a:t>
          </a:r>
        </a:p>
      </dgm:t>
    </dgm:pt>
    <dgm:pt modelId="{D2CF5E72-B7A0-4D83-AC23-8A40C2387E9E}" type="sibTrans" cxnId="{D22D4A6F-8A8D-4D21-A38E-C972F3B654EB}">
      <dgm:prSet/>
      <dgm:spPr/>
      <dgm:t>
        <a:bodyPr/>
        <a:lstStyle/>
        <a:p>
          <a:endParaRPr lang="en-US">
            <a:solidFill>
              <a:schemeClr val="tx2"/>
            </a:solidFill>
          </a:endParaRPr>
        </a:p>
      </dgm:t>
    </dgm:pt>
    <dgm:pt modelId="{34CF0ADA-EFE2-4D0A-A818-9BB04C84381D}" type="parTrans" cxnId="{D22D4A6F-8A8D-4D21-A38E-C972F3B654EB}">
      <dgm:prSet/>
      <dgm:spPr/>
      <dgm:t>
        <a:bodyPr/>
        <a:lstStyle/>
        <a:p>
          <a:endParaRPr lang="en-US">
            <a:solidFill>
              <a:schemeClr val="tx2"/>
            </a:solidFill>
          </a:endParaRPr>
        </a:p>
      </dgm:t>
    </dgm:pt>
    <dgm:pt modelId="{C2000C60-1F5A-484F-95A4-D8CF12A801A0}">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What is the achievable utility, given work capacity?</a:t>
          </a:r>
        </a:p>
      </dgm:t>
    </dgm:pt>
    <dgm:pt modelId="{F6DB3F5F-38A5-40D2-8BCA-D8C69F499AC9}" type="sibTrans" cxnId="{03912D69-288C-490E-B0F5-58CD10D2A8EC}">
      <dgm:prSet/>
      <dgm:spPr/>
      <dgm:t>
        <a:bodyPr/>
        <a:lstStyle/>
        <a:p>
          <a:endParaRPr lang="en-US">
            <a:solidFill>
              <a:schemeClr val="tx2"/>
            </a:solidFill>
          </a:endParaRPr>
        </a:p>
      </dgm:t>
    </dgm:pt>
    <dgm:pt modelId="{48AE5E12-68AF-4EBC-B3EF-79F14782CE9E}" type="parTrans" cxnId="{03912D69-288C-490E-B0F5-58CD10D2A8EC}">
      <dgm:prSet/>
      <dgm:spPr/>
      <dgm:t>
        <a:bodyPr/>
        <a:lstStyle/>
        <a:p>
          <a:endParaRPr lang="en-US">
            <a:solidFill>
              <a:schemeClr val="tx2"/>
            </a:solidFill>
          </a:endParaRPr>
        </a:p>
      </dgm:t>
    </dgm:pt>
    <dgm:pt modelId="{14834DA7-99E1-45E6-8F1D-D43F9B03E58B}">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What is the effect of constraints on different parts of the workflow?</a:t>
          </a:r>
        </a:p>
      </dgm:t>
    </dgm:pt>
    <dgm:pt modelId="{DA34187C-63CE-4969-914D-8506B75DAFA2}" type="sibTrans" cxnId="{DCA16F29-3A56-487A-9F0A-264727E34F00}">
      <dgm:prSet/>
      <dgm:spPr/>
      <dgm:t>
        <a:bodyPr/>
        <a:lstStyle/>
        <a:p>
          <a:endParaRPr lang="en-US">
            <a:solidFill>
              <a:schemeClr val="tx2"/>
            </a:solidFill>
          </a:endParaRPr>
        </a:p>
      </dgm:t>
    </dgm:pt>
    <dgm:pt modelId="{CC73EF6A-7A38-4FCC-BF7E-06269F0FCC33}" type="parTrans" cxnId="{DCA16F29-3A56-487A-9F0A-264727E34F00}">
      <dgm:prSet/>
      <dgm:spPr/>
      <dgm:t>
        <a:bodyPr/>
        <a:lstStyle/>
        <a:p>
          <a:endParaRPr lang="en-US">
            <a:solidFill>
              <a:schemeClr val="tx2"/>
            </a:solidFill>
          </a:endParaRPr>
        </a:p>
      </dgm:t>
    </dgm:pt>
    <dgm:pt modelId="{60F17B84-6ADF-472C-A81D-00768494DD85}" type="pres">
      <dgm:prSet presAssocID="{462E11E0-D822-419C-894C-ADC071824D44}" presName="root" presStyleCnt="0">
        <dgm:presLayoutVars>
          <dgm:dir/>
          <dgm:resizeHandles val="exact"/>
        </dgm:presLayoutVars>
      </dgm:prSet>
      <dgm:spPr/>
    </dgm:pt>
    <dgm:pt modelId="{962922F8-0D17-44AB-B68E-82C8B1B2CE22}" type="pres">
      <dgm:prSet presAssocID="{F493E006-33E6-4D0F-B8BC-5D84AAB47C81}" presName="compNode" presStyleCnt="0"/>
      <dgm:spPr/>
    </dgm:pt>
    <dgm:pt modelId="{63FBFA67-71B4-42A1-B511-F8D9A42630D9}" type="pres">
      <dgm:prSet presAssocID="{F493E006-33E6-4D0F-B8BC-5D84AAB47C81}" presName="bgRect" presStyleLbl="bgShp" presStyleIdx="0" presStyleCnt="3"/>
      <dgm:spPr/>
    </dgm:pt>
    <dgm:pt modelId="{53D1F311-D7D9-473B-97DA-99914D423C9E}" type="pres">
      <dgm:prSet presAssocID="{F493E006-33E6-4D0F-B8BC-5D84AAB47C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8A374A69-E98D-4325-897E-FF463588F9ED}" type="pres">
      <dgm:prSet presAssocID="{F493E006-33E6-4D0F-B8BC-5D84AAB47C81}" presName="spaceRect" presStyleCnt="0"/>
      <dgm:spPr/>
    </dgm:pt>
    <dgm:pt modelId="{A5CB4548-7264-4CC0-832D-D802C6D1B534}" type="pres">
      <dgm:prSet presAssocID="{F493E006-33E6-4D0F-B8BC-5D84AAB47C81}" presName="parTx" presStyleLbl="revTx" presStyleIdx="0" presStyleCnt="3">
        <dgm:presLayoutVars>
          <dgm:chMax val="0"/>
          <dgm:chPref val="0"/>
        </dgm:presLayoutVars>
      </dgm:prSet>
      <dgm:spPr/>
    </dgm:pt>
    <dgm:pt modelId="{D48B2036-D03F-40E2-86AC-AC23A2836818}" type="pres">
      <dgm:prSet presAssocID="{D2CF5E72-B7A0-4D83-AC23-8A40C2387E9E}" presName="sibTrans" presStyleCnt="0"/>
      <dgm:spPr/>
    </dgm:pt>
    <dgm:pt modelId="{4305777C-C42A-4CFF-82DC-E0597DA3DC84}" type="pres">
      <dgm:prSet presAssocID="{C2000C60-1F5A-484F-95A4-D8CF12A801A0}" presName="compNode" presStyleCnt="0"/>
      <dgm:spPr/>
    </dgm:pt>
    <dgm:pt modelId="{48A755BB-3709-42BB-BC94-27C47D4A6A3D}" type="pres">
      <dgm:prSet presAssocID="{C2000C60-1F5A-484F-95A4-D8CF12A801A0}" presName="bgRect" presStyleLbl="bgShp" presStyleIdx="1" presStyleCnt="3"/>
      <dgm:spPr/>
    </dgm:pt>
    <dgm:pt modelId="{066733E9-C1C3-4960-B104-162F9DB73CBD}" type="pres">
      <dgm:prSet presAssocID="{C2000C60-1F5A-484F-95A4-D8CF12A801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3B0F1581-88E6-459F-89FE-27393D1B37B8}" type="pres">
      <dgm:prSet presAssocID="{C2000C60-1F5A-484F-95A4-D8CF12A801A0}" presName="spaceRect" presStyleCnt="0"/>
      <dgm:spPr/>
    </dgm:pt>
    <dgm:pt modelId="{20185016-0B44-4B4E-9EBE-D6847F0EDB4B}" type="pres">
      <dgm:prSet presAssocID="{C2000C60-1F5A-484F-95A4-D8CF12A801A0}" presName="parTx" presStyleLbl="revTx" presStyleIdx="1" presStyleCnt="3">
        <dgm:presLayoutVars>
          <dgm:chMax val="0"/>
          <dgm:chPref val="0"/>
        </dgm:presLayoutVars>
      </dgm:prSet>
      <dgm:spPr/>
    </dgm:pt>
    <dgm:pt modelId="{84637D33-2D9B-49C7-99FF-2E6C7E56E59E}" type="pres">
      <dgm:prSet presAssocID="{F6DB3F5F-38A5-40D2-8BCA-D8C69F499AC9}" presName="sibTrans" presStyleCnt="0"/>
      <dgm:spPr/>
    </dgm:pt>
    <dgm:pt modelId="{A90B04EF-EE1B-42F3-9930-C0176C8420CC}" type="pres">
      <dgm:prSet presAssocID="{14834DA7-99E1-45E6-8F1D-D43F9B03E58B}" presName="compNode" presStyleCnt="0"/>
      <dgm:spPr/>
    </dgm:pt>
    <dgm:pt modelId="{0BB634A0-CBC3-48B8-BF1D-492E3E435A07}" type="pres">
      <dgm:prSet presAssocID="{14834DA7-99E1-45E6-8F1D-D43F9B03E58B}" presName="bgRect" presStyleLbl="bgShp" presStyleIdx="2" presStyleCnt="3"/>
      <dgm:spPr/>
    </dgm:pt>
    <dgm:pt modelId="{5BD46377-C394-4F6D-8C28-DAFFA2EF2EA2}" type="pres">
      <dgm:prSet presAssocID="{14834DA7-99E1-45E6-8F1D-D43F9B03E5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ian"/>
        </a:ext>
      </dgm:extLst>
    </dgm:pt>
    <dgm:pt modelId="{12BDBCDC-ACB6-4CDD-8996-4A7269634D01}" type="pres">
      <dgm:prSet presAssocID="{14834DA7-99E1-45E6-8F1D-D43F9B03E58B}" presName="spaceRect" presStyleCnt="0"/>
      <dgm:spPr/>
    </dgm:pt>
    <dgm:pt modelId="{9027B855-08F4-4821-8A8D-3B390D47A2A6}" type="pres">
      <dgm:prSet presAssocID="{14834DA7-99E1-45E6-8F1D-D43F9B03E58B}" presName="parTx" presStyleLbl="revTx" presStyleIdx="2" presStyleCnt="3">
        <dgm:presLayoutVars>
          <dgm:chMax val="0"/>
          <dgm:chPref val="0"/>
        </dgm:presLayoutVars>
      </dgm:prSet>
      <dgm:spPr/>
    </dgm:pt>
  </dgm:ptLst>
  <dgm:cxnLst>
    <dgm:cxn modelId="{DCA16F29-3A56-487A-9F0A-264727E34F00}" srcId="{462E11E0-D822-419C-894C-ADC071824D44}" destId="{14834DA7-99E1-45E6-8F1D-D43F9B03E58B}" srcOrd="2" destOrd="0" parTransId="{CC73EF6A-7A38-4FCC-BF7E-06269F0FCC33}" sibTransId="{DA34187C-63CE-4969-914D-8506B75DAFA2}"/>
    <dgm:cxn modelId="{8AE17151-7CAB-49EA-A8C7-FD6D0E250A7C}" type="presOf" srcId="{C2000C60-1F5A-484F-95A4-D8CF12A801A0}" destId="{20185016-0B44-4B4E-9EBE-D6847F0EDB4B}" srcOrd="0" destOrd="0" presId="urn:microsoft.com/office/officeart/2018/2/layout/IconVerticalSolidList"/>
    <dgm:cxn modelId="{03912D69-288C-490E-B0F5-58CD10D2A8EC}" srcId="{462E11E0-D822-419C-894C-ADC071824D44}" destId="{C2000C60-1F5A-484F-95A4-D8CF12A801A0}" srcOrd="1" destOrd="0" parTransId="{48AE5E12-68AF-4EBC-B3EF-79F14782CE9E}" sibTransId="{F6DB3F5F-38A5-40D2-8BCA-D8C69F499AC9}"/>
    <dgm:cxn modelId="{D22D4A6F-8A8D-4D21-A38E-C972F3B654EB}" srcId="{462E11E0-D822-419C-894C-ADC071824D44}" destId="{F493E006-33E6-4D0F-B8BC-5D84AAB47C81}" srcOrd="0" destOrd="0" parTransId="{34CF0ADA-EFE2-4D0A-A818-9BB04C84381D}" sibTransId="{D2CF5E72-B7A0-4D83-AC23-8A40C2387E9E}"/>
    <dgm:cxn modelId="{34E9FC8D-454F-45DA-80AE-E34B828BF0A3}" type="presOf" srcId="{F493E006-33E6-4D0F-B8BC-5D84AAB47C81}" destId="{A5CB4548-7264-4CC0-832D-D802C6D1B534}" srcOrd="0" destOrd="0" presId="urn:microsoft.com/office/officeart/2018/2/layout/IconVerticalSolidList"/>
    <dgm:cxn modelId="{C4B646ED-6A8C-47AC-9C17-45A496BD1981}" type="presOf" srcId="{462E11E0-D822-419C-894C-ADC071824D44}" destId="{60F17B84-6ADF-472C-A81D-00768494DD85}" srcOrd="0" destOrd="0" presId="urn:microsoft.com/office/officeart/2018/2/layout/IconVerticalSolidList"/>
    <dgm:cxn modelId="{1AC526F6-8C35-413E-9303-94BC21C85EF3}" type="presOf" srcId="{14834DA7-99E1-45E6-8F1D-D43F9B03E58B}" destId="{9027B855-08F4-4821-8A8D-3B390D47A2A6}" srcOrd="0" destOrd="0" presId="urn:microsoft.com/office/officeart/2018/2/layout/IconVerticalSolidList"/>
    <dgm:cxn modelId="{F56937E3-DE88-483A-B3A5-DE5ABCFEFE99}" type="presParOf" srcId="{60F17B84-6ADF-472C-A81D-00768494DD85}" destId="{962922F8-0D17-44AB-B68E-82C8B1B2CE22}" srcOrd="0" destOrd="0" presId="urn:microsoft.com/office/officeart/2018/2/layout/IconVerticalSolidList"/>
    <dgm:cxn modelId="{408338D8-B86D-426A-87C9-01FD3E5E2A44}" type="presParOf" srcId="{962922F8-0D17-44AB-B68E-82C8B1B2CE22}" destId="{63FBFA67-71B4-42A1-B511-F8D9A42630D9}" srcOrd="0" destOrd="0" presId="urn:microsoft.com/office/officeart/2018/2/layout/IconVerticalSolidList"/>
    <dgm:cxn modelId="{B9A824FA-110F-4818-94FA-5911D75621F3}" type="presParOf" srcId="{962922F8-0D17-44AB-B68E-82C8B1B2CE22}" destId="{53D1F311-D7D9-473B-97DA-99914D423C9E}" srcOrd="1" destOrd="0" presId="urn:microsoft.com/office/officeart/2018/2/layout/IconVerticalSolidList"/>
    <dgm:cxn modelId="{AC1F8302-74D6-44FA-88F3-6AEF40EB20B3}" type="presParOf" srcId="{962922F8-0D17-44AB-B68E-82C8B1B2CE22}" destId="{8A374A69-E98D-4325-897E-FF463588F9ED}" srcOrd="2" destOrd="0" presId="urn:microsoft.com/office/officeart/2018/2/layout/IconVerticalSolidList"/>
    <dgm:cxn modelId="{169C09B5-9794-4311-84A4-94E3A87B4FAE}" type="presParOf" srcId="{962922F8-0D17-44AB-B68E-82C8B1B2CE22}" destId="{A5CB4548-7264-4CC0-832D-D802C6D1B534}" srcOrd="3" destOrd="0" presId="urn:microsoft.com/office/officeart/2018/2/layout/IconVerticalSolidList"/>
    <dgm:cxn modelId="{F3C33378-1EFD-4C44-921E-A4B68401E370}" type="presParOf" srcId="{60F17B84-6ADF-472C-A81D-00768494DD85}" destId="{D48B2036-D03F-40E2-86AC-AC23A2836818}" srcOrd="1" destOrd="0" presId="urn:microsoft.com/office/officeart/2018/2/layout/IconVerticalSolidList"/>
    <dgm:cxn modelId="{45E5C8D5-E85E-4CAC-A1FF-1F76A141145D}" type="presParOf" srcId="{60F17B84-6ADF-472C-A81D-00768494DD85}" destId="{4305777C-C42A-4CFF-82DC-E0597DA3DC84}" srcOrd="2" destOrd="0" presId="urn:microsoft.com/office/officeart/2018/2/layout/IconVerticalSolidList"/>
    <dgm:cxn modelId="{A67AD247-6E82-41D2-8A2B-1CB3027CCBFA}" type="presParOf" srcId="{4305777C-C42A-4CFF-82DC-E0597DA3DC84}" destId="{48A755BB-3709-42BB-BC94-27C47D4A6A3D}" srcOrd="0" destOrd="0" presId="urn:microsoft.com/office/officeart/2018/2/layout/IconVerticalSolidList"/>
    <dgm:cxn modelId="{0283F3AB-83AD-47B8-A7BC-6BB24E3B13A6}" type="presParOf" srcId="{4305777C-C42A-4CFF-82DC-E0597DA3DC84}" destId="{066733E9-C1C3-4960-B104-162F9DB73CBD}" srcOrd="1" destOrd="0" presId="urn:microsoft.com/office/officeart/2018/2/layout/IconVerticalSolidList"/>
    <dgm:cxn modelId="{570130BC-EC3D-4446-847E-3BF4867EDC64}" type="presParOf" srcId="{4305777C-C42A-4CFF-82DC-E0597DA3DC84}" destId="{3B0F1581-88E6-459F-89FE-27393D1B37B8}" srcOrd="2" destOrd="0" presId="urn:microsoft.com/office/officeart/2018/2/layout/IconVerticalSolidList"/>
    <dgm:cxn modelId="{30EF77F1-C5E8-45BD-ADCE-67D4734CAF4C}" type="presParOf" srcId="{4305777C-C42A-4CFF-82DC-E0597DA3DC84}" destId="{20185016-0B44-4B4E-9EBE-D6847F0EDB4B}" srcOrd="3" destOrd="0" presId="urn:microsoft.com/office/officeart/2018/2/layout/IconVerticalSolidList"/>
    <dgm:cxn modelId="{A781A9EE-1152-48B0-A8A3-66AC66085B53}" type="presParOf" srcId="{60F17B84-6ADF-472C-A81D-00768494DD85}" destId="{84637D33-2D9B-49C7-99FF-2E6C7E56E59E}" srcOrd="3" destOrd="0" presId="urn:microsoft.com/office/officeart/2018/2/layout/IconVerticalSolidList"/>
    <dgm:cxn modelId="{037D12B2-4C04-4A87-A356-671748E1AABF}" type="presParOf" srcId="{60F17B84-6ADF-472C-A81D-00768494DD85}" destId="{A90B04EF-EE1B-42F3-9930-C0176C8420CC}" srcOrd="4" destOrd="0" presId="urn:microsoft.com/office/officeart/2018/2/layout/IconVerticalSolidList"/>
    <dgm:cxn modelId="{376BDB7B-2949-4BE4-980D-568E13FEAF7C}" type="presParOf" srcId="{A90B04EF-EE1B-42F3-9930-C0176C8420CC}" destId="{0BB634A0-CBC3-48B8-BF1D-492E3E435A07}" srcOrd="0" destOrd="0" presId="urn:microsoft.com/office/officeart/2018/2/layout/IconVerticalSolidList"/>
    <dgm:cxn modelId="{B10103AD-AB29-41C9-BC4B-6D4808C7AEA2}" type="presParOf" srcId="{A90B04EF-EE1B-42F3-9930-C0176C8420CC}" destId="{5BD46377-C394-4F6D-8C28-DAFFA2EF2EA2}" srcOrd="1" destOrd="0" presId="urn:microsoft.com/office/officeart/2018/2/layout/IconVerticalSolidList"/>
    <dgm:cxn modelId="{DF9F556B-F24E-42DF-9191-67ECF2EAB7EE}" type="presParOf" srcId="{A90B04EF-EE1B-42F3-9930-C0176C8420CC}" destId="{12BDBCDC-ACB6-4CDD-8996-4A7269634D01}" srcOrd="2" destOrd="0" presId="urn:microsoft.com/office/officeart/2018/2/layout/IconVerticalSolidList"/>
    <dgm:cxn modelId="{F9D300E5-BC42-4250-B057-1841DAA3EA8D}" type="presParOf" srcId="{A90B04EF-EE1B-42F3-9930-C0176C8420CC}" destId="{9027B855-08F4-4821-8A8D-3B390D47A2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2B561A-76C2-4761-8BAF-398463FE7546}" type="doc">
      <dgm:prSet loTypeId="urn:microsoft.com/office/officeart/2016/7/layout/LinearArrowProcessNumbered" loCatId="process" qsTypeId="urn:microsoft.com/office/officeart/2005/8/quickstyle/simple5" qsCatId="simple" csTypeId="urn:microsoft.com/office/officeart/2005/8/colors/colorful2" csCatId="colorful" phldr="1"/>
      <dgm:spPr/>
      <dgm:t>
        <a:bodyPr/>
        <a:lstStyle/>
        <a:p>
          <a:endParaRPr lang="en-US"/>
        </a:p>
      </dgm:t>
    </dgm:pt>
    <dgm:pt modelId="{D0CC9070-C2FE-41F7-AAA6-E74FAF6E1C15}">
      <dgm:prSet custT="1"/>
      <dgm:spPr/>
      <dgm:t>
        <a:bodyPr/>
        <a:lstStyle/>
        <a:p>
          <a:r>
            <a:rPr lang="en-US" sz="1600" dirty="0"/>
            <a:t>Treat the model’s output as a way of ranking; and focus on your capacity for taking action/s</a:t>
          </a:r>
        </a:p>
      </dgm:t>
    </dgm:pt>
    <dgm:pt modelId="{9FB49E1A-4793-4CFA-B1E2-0B47E4D2FD38}" type="parTrans" cxnId="{0490AFAF-E97D-43B4-8B59-9CAAFA1F92DA}">
      <dgm:prSet/>
      <dgm:spPr/>
      <dgm:t>
        <a:bodyPr/>
        <a:lstStyle/>
        <a:p>
          <a:endParaRPr lang="en-US" sz="2800"/>
        </a:p>
      </dgm:t>
    </dgm:pt>
    <dgm:pt modelId="{0C614543-BBE9-4731-8C5E-25FBA3402763}" type="sibTrans" cxnId="{0490AFAF-E97D-43B4-8B59-9CAAFA1F92DA}">
      <dgm:prSet phldrT="1" custT="1"/>
      <dgm:spPr/>
      <dgm:t>
        <a:bodyPr/>
        <a:lstStyle/>
        <a:p>
          <a:r>
            <a:rPr lang="en-US" sz="4400" dirty="0"/>
            <a:t>7</a:t>
          </a:r>
          <a:endParaRPr lang="en-US" sz="2000" dirty="0"/>
        </a:p>
      </dgm:t>
    </dgm:pt>
    <dgm:pt modelId="{85302BE2-94ED-4CBD-B3B3-0D8790B5D06F}">
      <dgm:prSet custT="1"/>
      <dgm:spPr/>
      <dgm:t>
        <a:bodyPr/>
        <a:lstStyle/>
        <a:p>
          <a:r>
            <a:rPr lang="en-US" sz="1600" dirty="0"/>
            <a:t>Figure out your threshold to act given the </a:t>
          </a:r>
          <a:r>
            <a:rPr lang="en-US" sz="1600"/>
            <a:t>model output</a:t>
          </a:r>
          <a:endParaRPr lang="en-US" sz="1600" dirty="0"/>
        </a:p>
      </dgm:t>
    </dgm:pt>
    <dgm:pt modelId="{E0EBE6C9-543D-420D-9571-2D9CD4C8FD8C}" type="parTrans" cxnId="{CCC797D5-480D-48B5-AA7F-659DF6FA574C}">
      <dgm:prSet/>
      <dgm:spPr/>
      <dgm:t>
        <a:bodyPr/>
        <a:lstStyle/>
        <a:p>
          <a:endParaRPr lang="en-US" sz="2800"/>
        </a:p>
      </dgm:t>
    </dgm:pt>
    <dgm:pt modelId="{9C56BC0F-C291-4316-BC45-A87D4ADE999D}" type="sibTrans" cxnId="{CCC797D5-480D-48B5-AA7F-659DF6FA574C}">
      <dgm:prSet phldrT="2" custT="1"/>
      <dgm:spPr/>
      <dgm:t>
        <a:bodyPr/>
        <a:lstStyle/>
        <a:p>
          <a:r>
            <a:rPr lang="en-US" sz="4400" dirty="0"/>
            <a:t>8</a:t>
          </a:r>
        </a:p>
      </dgm:t>
    </dgm:pt>
    <dgm:pt modelId="{17CDBAD3-2520-479E-AD69-D674DE3FDB27}">
      <dgm:prSet custT="1"/>
      <dgm:spPr/>
      <dgm:t>
        <a:bodyPr/>
        <a:lstStyle/>
        <a:p>
          <a:r>
            <a:rPr lang="en-US" sz="1600" dirty="0"/>
            <a:t>Ask whether the action taken can make a difference</a:t>
          </a:r>
        </a:p>
      </dgm:t>
    </dgm:pt>
    <dgm:pt modelId="{F00D7D97-D110-48D6-8AE8-7CA7254693E6}" type="parTrans" cxnId="{FF03366E-FCFB-4B59-B76D-A81390AC4336}">
      <dgm:prSet/>
      <dgm:spPr/>
      <dgm:t>
        <a:bodyPr/>
        <a:lstStyle/>
        <a:p>
          <a:endParaRPr lang="en-US" sz="2800"/>
        </a:p>
      </dgm:t>
    </dgm:pt>
    <dgm:pt modelId="{66174B7E-B79F-41E0-9C0A-5FE63364E002}" type="sibTrans" cxnId="{FF03366E-FCFB-4B59-B76D-A81390AC4336}">
      <dgm:prSet phldrT="4" custT="1"/>
      <dgm:spPr/>
      <dgm:t>
        <a:bodyPr/>
        <a:lstStyle/>
        <a:p>
          <a:r>
            <a:rPr lang="en-US" sz="4400" dirty="0"/>
            <a:t>9</a:t>
          </a:r>
        </a:p>
      </dgm:t>
    </dgm:pt>
    <dgm:pt modelId="{E0EE2545-0D85-614E-9428-958C4B4D3C22}">
      <dgm:prSet custT="1"/>
      <dgm:spPr/>
      <dgm:t>
        <a:bodyPr/>
        <a:lstStyle/>
        <a:p>
          <a:pPr>
            <a:buFont typeface="+mj-lt"/>
            <a:buAutoNum type="arabicPeriod"/>
          </a:pPr>
          <a:r>
            <a:rPr lang="en-US" sz="1600" dirty="0"/>
            <a:t>Define, measure, and monitor the outcome you hoped to change</a:t>
          </a:r>
        </a:p>
      </dgm:t>
    </dgm:pt>
    <dgm:pt modelId="{5B09E89E-5CAF-A44A-99A3-4248C9D9841D}" type="parTrans" cxnId="{EDFBB346-5F9B-A149-885B-FD0B636DCBA0}">
      <dgm:prSet/>
      <dgm:spPr/>
      <dgm:t>
        <a:bodyPr/>
        <a:lstStyle/>
        <a:p>
          <a:endParaRPr lang="en-US" sz="2800"/>
        </a:p>
      </dgm:t>
    </dgm:pt>
    <dgm:pt modelId="{E605BE01-D358-3C4D-A43B-647648F4EEEF}" type="sibTrans" cxnId="{EDFBB346-5F9B-A149-885B-FD0B636DCBA0}">
      <dgm:prSet phldrT="5" custT="1"/>
      <dgm:spPr/>
      <dgm:t>
        <a:bodyPr/>
        <a:lstStyle/>
        <a:p>
          <a:r>
            <a:rPr lang="en-US" sz="4000" dirty="0"/>
            <a:t>10</a:t>
          </a:r>
          <a:endParaRPr lang="en-US" sz="2000" dirty="0"/>
        </a:p>
      </dgm:t>
    </dgm:pt>
    <dgm:pt modelId="{93F9057F-2091-0449-9526-74AC5F7BF1D4}" type="pres">
      <dgm:prSet presAssocID="{E02B561A-76C2-4761-8BAF-398463FE7546}" presName="linearFlow" presStyleCnt="0">
        <dgm:presLayoutVars>
          <dgm:dir/>
          <dgm:animLvl val="lvl"/>
          <dgm:resizeHandles val="exact"/>
        </dgm:presLayoutVars>
      </dgm:prSet>
      <dgm:spPr/>
    </dgm:pt>
    <dgm:pt modelId="{B22CA572-0227-864A-BF72-51CB22BA8F74}" type="pres">
      <dgm:prSet presAssocID="{D0CC9070-C2FE-41F7-AAA6-E74FAF6E1C15}" presName="compositeNode" presStyleCnt="0"/>
      <dgm:spPr/>
    </dgm:pt>
    <dgm:pt modelId="{F8A96414-7CDE-C943-A932-92086858A1A5}" type="pres">
      <dgm:prSet presAssocID="{D0CC9070-C2FE-41F7-AAA6-E74FAF6E1C15}" presName="parTx" presStyleLbl="node1" presStyleIdx="0" presStyleCnt="0">
        <dgm:presLayoutVars>
          <dgm:chMax val="0"/>
          <dgm:chPref val="0"/>
          <dgm:bulletEnabled val="1"/>
        </dgm:presLayoutVars>
      </dgm:prSet>
      <dgm:spPr/>
    </dgm:pt>
    <dgm:pt modelId="{AE8B5653-27A7-1F42-94BE-EC2BF2E3F235}" type="pres">
      <dgm:prSet presAssocID="{D0CC9070-C2FE-41F7-AAA6-E74FAF6E1C15}" presName="parSh" presStyleCnt="0"/>
      <dgm:spPr/>
    </dgm:pt>
    <dgm:pt modelId="{FBB4E021-DD6A-A84B-B18B-128660BEC8ED}" type="pres">
      <dgm:prSet presAssocID="{D0CC9070-C2FE-41F7-AAA6-E74FAF6E1C15}" presName="lineNode" presStyleLbl="alignAccFollowNode1" presStyleIdx="0" presStyleCnt="12"/>
      <dgm:spPr/>
    </dgm:pt>
    <dgm:pt modelId="{B1F0E7A3-E7BB-3545-9285-8089DBA179B6}" type="pres">
      <dgm:prSet presAssocID="{D0CC9070-C2FE-41F7-AAA6-E74FAF6E1C15}" presName="lineArrowNode" presStyleLbl="alignAccFollowNode1" presStyleIdx="1" presStyleCnt="12"/>
      <dgm:spPr/>
    </dgm:pt>
    <dgm:pt modelId="{14EB1B0D-611F-2842-908A-6B99648E0E46}" type="pres">
      <dgm:prSet presAssocID="{0C614543-BBE9-4731-8C5E-25FBA3402763}" presName="sibTransNodeCircle" presStyleLbl="alignNode1" presStyleIdx="0" presStyleCnt="4">
        <dgm:presLayoutVars>
          <dgm:chMax val="0"/>
          <dgm:bulletEnabled/>
        </dgm:presLayoutVars>
      </dgm:prSet>
      <dgm:spPr/>
    </dgm:pt>
    <dgm:pt modelId="{095D12D6-61A3-A84D-9B05-52D0CB0C1B48}" type="pres">
      <dgm:prSet presAssocID="{0C614543-BBE9-4731-8C5E-25FBA3402763}" presName="spacerBetweenCircleAndCallout" presStyleCnt="0">
        <dgm:presLayoutVars/>
      </dgm:prSet>
      <dgm:spPr/>
    </dgm:pt>
    <dgm:pt modelId="{B9022AD1-3D23-7D45-9404-4703892C3D78}" type="pres">
      <dgm:prSet presAssocID="{D0CC9070-C2FE-41F7-AAA6-E74FAF6E1C15}" presName="nodeText" presStyleLbl="alignAccFollowNode1" presStyleIdx="2" presStyleCnt="12">
        <dgm:presLayoutVars>
          <dgm:bulletEnabled val="1"/>
        </dgm:presLayoutVars>
      </dgm:prSet>
      <dgm:spPr/>
    </dgm:pt>
    <dgm:pt modelId="{BB4ABF56-136D-5741-B1BF-E426738FEF6C}" type="pres">
      <dgm:prSet presAssocID="{0C614543-BBE9-4731-8C5E-25FBA3402763}" presName="sibTransComposite" presStyleCnt="0"/>
      <dgm:spPr/>
    </dgm:pt>
    <dgm:pt modelId="{3DD0D7C9-BF85-5141-B1FF-3FFF74C0D99C}" type="pres">
      <dgm:prSet presAssocID="{85302BE2-94ED-4CBD-B3B3-0D8790B5D06F}" presName="compositeNode" presStyleCnt="0"/>
      <dgm:spPr/>
    </dgm:pt>
    <dgm:pt modelId="{A8AE5F42-C74E-A34D-AC3D-F9F4E35A9B00}" type="pres">
      <dgm:prSet presAssocID="{85302BE2-94ED-4CBD-B3B3-0D8790B5D06F}" presName="parTx" presStyleLbl="node1" presStyleIdx="0" presStyleCnt="0">
        <dgm:presLayoutVars>
          <dgm:chMax val="0"/>
          <dgm:chPref val="0"/>
          <dgm:bulletEnabled val="1"/>
        </dgm:presLayoutVars>
      </dgm:prSet>
      <dgm:spPr/>
    </dgm:pt>
    <dgm:pt modelId="{18AB7738-9E0D-6D41-B268-BB76923ACE73}" type="pres">
      <dgm:prSet presAssocID="{85302BE2-94ED-4CBD-B3B3-0D8790B5D06F}" presName="parSh" presStyleCnt="0"/>
      <dgm:spPr/>
    </dgm:pt>
    <dgm:pt modelId="{E5F7E461-8F79-7945-B992-4D8B6FF05C1A}" type="pres">
      <dgm:prSet presAssocID="{85302BE2-94ED-4CBD-B3B3-0D8790B5D06F}" presName="lineNode" presStyleLbl="alignAccFollowNode1" presStyleIdx="3" presStyleCnt="12"/>
      <dgm:spPr/>
    </dgm:pt>
    <dgm:pt modelId="{E9053107-0728-CF42-ABFF-3AE124C96310}" type="pres">
      <dgm:prSet presAssocID="{85302BE2-94ED-4CBD-B3B3-0D8790B5D06F}" presName="lineArrowNode" presStyleLbl="alignAccFollowNode1" presStyleIdx="4" presStyleCnt="12"/>
      <dgm:spPr/>
    </dgm:pt>
    <dgm:pt modelId="{D6A12E87-1C26-7143-9D9D-3747D220BB7D}" type="pres">
      <dgm:prSet presAssocID="{9C56BC0F-C291-4316-BC45-A87D4ADE999D}" presName="sibTransNodeCircle" presStyleLbl="alignNode1" presStyleIdx="1" presStyleCnt="4">
        <dgm:presLayoutVars>
          <dgm:chMax val="0"/>
          <dgm:bulletEnabled/>
        </dgm:presLayoutVars>
      </dgm:prSet>
      <dgm:spPr/>
    </dgm:pt>
    <dgm:pt modelId="{E59BE93A-67C4-1C4D-AE77-5D4D6DA78AE8}" type="pres">
      <dgm:prSet presAssocID="{9C56BC0F-C291-4316-BC45-A87D4ADE999D}" presName="spacerBetweenCircleAndCallout" presStyleCnt="0">
        <dgm:presLayoutVars/>
      </dgm:prSet>
      <dgm:spPr/>
    </dgm:pt>
    <dgm:pt modelId="{789F6EC6-0E9E-0043-ACB8-A87617FC31AE}" type="pres">
      <dgm:prSet presAssocID="{85302BE2-94ED-4CBD-B3B3-0D8790B5D06F}" presName="nodeText" presStyleLbl="alignAccFollowNode1" presStyleIdx="5" presStyleCnt="12">
        <dgm:presLayoutVars>
          <dgm:bulletEnabled val="1"/>
        </dgm:presLayoutVars>
      </dgm:prSet>
      <dgm:spPr/>
    </dgm:pt>
    <dgm:pt modelId="{F8AD4BB8-EEDF-E649-A49B-127897757445}" type="pres">
      <dgm:prSet presAssocID="{9C56BC0F-C291-4316-BC45-A87D4ADE999D}" presName="sibTransComposite" presStyleCnt="0"/>
      <dgm:spPr/>
    </dgm:pt>
    <dgm:pt modelId="{72231ED6-3E1F-8D45-A0E6-7A1A8BA6032F}" type="pres">
      <dgm:prSet presAssocID="{17CDBAD3-2520-479E-AD69-D674DE3FDB27}" presName="compositeNode" presStyleCnt="0"/>
      <dgm:spPr/>
    </dgm:pt>
    <dgm:pt modelId="{6BD403A6-5221-EA48-8CFE-561903680438}" type="pres">
      <dgm:prSet presAssocID="{17CDBAD3-2520-479E-AD69-D674DE3FDB27}" presName="parTx" presStyleLbl="node1" presStyleIdx="0" presStyleCnt="0">
        <dgm:presLayoutVars>
          <dgm:chMax val="0"/>
          <dgm:chPref val="0"/>
          <dgm:bulletEnabled val="1"/>
        </dgm:presLayoutVars>
      </dgm:prSet>
      <dgm:spPr/>
    </dgm:pt>
    <dgm:pt modelId="{CECD04F7-1AD9-CA40-8778-7F13798C07AB}" type="pres">
      <dgm:prSet presAssocID="{17CDBAD3-2520-479E-AD69-D674DE3FDB27}" presName="parSh" presStyleCnt="0"/>
      <dgm:spPr/>
    </dgm:pt>
    <dgm:pt modelId="{A2363CFC-4A5A-A14A-BFD6-CECD05602106}" type="pres">
      <dgm:prSet presAssocID="{17CDBAD3-2520-479E-AD69-D674DE3FDB27}" presName="lineNode" presStyleLbl="alignAccFollowNode1" presStyleIdx="6" presStyleCnt="12"/>
      <dgm:spPr/>
    </dgm:pt>
    <dgm:pt modelId="{EC998D29-8DC0-4246-9AE1-4647B344F4D7}" type="pres">
      <dgm:prSet presAssocID="{17CDBAD3-2520-479E-AD69-D674DE3FDB27}" presName="lineArrowNode" presStyleLbl="alignAccFollowNode1" presStyleIdx="7" presStyleCnt="12"/>
      <dgm:spPr/>
    </dgm:pt>
    <dgm:pt modelId="{5B0E5F14-4D2B-4F4E-8CB5-BD35EA521A23}" type="pres">
      <dgm:prSet presAssocID="{66174B7E-B79F-41E0-9C0A-5FE63364E002}" presName="sibTransNodeCircle" presStyleLbl="alignNode1" presStyleIdx="2" presStyleCnt="4">
        <dgm:presLayoutVars>
          <dgm:chMax val="0"/>
          <dgm:bulletEnabled/>
        </dgm:presLayoutVars>
      </dgm:prSet>
      <dgm:spPr/>
    </dgm:pt>
    <dgm:pt modelId="{1BAC396F-26BD-F841-9432-E60CE801DE0E}" type="pres">
      <dgm:prSet presAssocID="{66174B7E-B79F-41E0-9C0A-5FE63364E002}" presName="spacerBetweenCircleAndCallout" presStyleCnt="0">
        <dgm:presLayoutVars/>
      </dgm:prSet>
      <dgm:spPr/>
    </dgm:pt>
    <dgm:pt modelId="{FC2C5C2E-967D-8547-B922-90C9C9274A5E}" type="pres">
      <dgm:prSet presAssocID="{17CDBAD3-2520-479E-AD69-D674DE3FDB27}" presName="nodeText" presStyleLbl="alignAccFollowNode1" presStyleIdx="8" presStyleCnt="12">
        <dgm:presLayoutVars>
          <dgm:bulletEnabled val="1"/>
        </dgm:presLayoutVars>
      </dgm:prSet>
      <dgm:spPr/>
    </dgm:pt>
    <dgm:pt modelId="{4480504C-823F-744F-A4DD-9F870B666C01}" type="pres">
      <dgm:prSet presAssocID="{66174B7E-B79F-41E0-9C0A-5FE63364E002}" presName="sibTransComposite" presStyleCnt="0"/>
      <dgm:spPr/>
    </dgm:pt>
    <dgm:pt modelId="{194D84B2-9172-D742-9CFA-B2677E278BFC}" type="pres">
      <dgm:prSet presAssocID="{E0EE2545-0D85-614E-9428-958C4B4D3C22}" presName="compositeNode" presStyleCnt="0"/>
      <dgm:spPr/>
    </dgm:pt>
    <dgm:pt modelId="{140B177E-7EF8-9D44-A8C7-C02BA50550C4}" type="pres">
      <dgm:prSet presAssocID="{E0EE2545-0D85-614E-9428-958C4B4D3C22}" presName="parTx" presStyleLbl="node1" presStyleIdx="0" presStyleCnt="0">
        <dgm:presLayoutVars>
          <dgm:chMax val="0"/>
          <dgm:chPref val="0"/>
          <dgm:bulletEnabled val="1"/>
        </dgm:presLayoutVars>
      </dgm:prSet>
      <dgm:spPr/>
    </dgm:pt>
    <dgm:pt modelId="{01D51F3B-937D-1247-8BFF-C32E0BA21E49}" type="pres">
      <dgm:prSet presAssocID="{E0EE2545-0D85-614E-9428-958C4B4D3C22}" presName="parSh" presStyleCnt="0"/>
      <dgm:spPr/>
    </dgm:pt>
    <dgm:pt modelId="{C88461B6-F5D8-BD4E-8C7A-C78DD4DE32DE}" type="pres">
      <dgm:prSet presAssocID="{E0EE2545-0D85-614E-9428-958C4B4D3C22}" presName="lineNode" presStyleLbl="alignAccFollowNode1" presStyleIdx="9" presStyleCnt="12"/>
      <dgm:spPr/>
    </dgm:pt>
    <dgm:pt modelId="{3A274481-4346-3A44-8304-59B027DA3E87}" type="pres">
      <dgm:prSet presAssocID="{E0EE2545-0D85-614E-9428-958C4B4D3C22}" presName="lineArrowNode" presStyleLbl="alignAccFollowNode1" presStyleIdx="10" presStyleCnt="12"/>
      <dgm:spPr/>
    </dgm:pt>
    <dgm:pt modelId="{B8AA8833-BBF8-C447-B8F5-87550BD4BD99}" type="pres">
      <dgm:prSet presAssocID="{E605BE01-D358-3C4D-A43B-647648F4EEEF}" presName="sibTransNodeCircle" presStyleLbl="alignNode1" presStyleIdx="3" presStyleCnt="4">
        <dgm:presLayoutVars>
          <dgm:chMax val="0"/>
          <dgm:bulletEnabled/>
        </dgm:presLayoutVars>
      </dgm:prSet>
      <dgm:spPr/>
    </dgm:pt>
    <dgm:pt modelId="{0E21FD96-66A8-1D41-A85E-20BF8AA59DD0}" type="pres">
      <dgm:prSet presAssocID="{E605BE01-D358-3C4D-A43B-647648F4EEEF}" presName="spacerBetweenCircleAndCallout" presStyleCnt="0">
        <dgm:presLayoutVars/>
      </dgm:prSet>
      <dgm:spPr/>
    </dgm:pt>
    <dgm:pt modelId="{725E258C-D923-1E4D-9F7F-772C50880558}" type="pres">
      <dgm:prSet presAssocID="{E0EE2545-0D85-614E-9428-958C4B4D3C22}" presName="nodeText" presStyleLbl="alignAccFollowNode1" presStyleIdx="11" presStyleCnt="12">
        <dgm:presLayoutVars>
          <dgm:bulletEnabled val="1"/>
        </dgm:presLayoutVars>
      </dgm:prSet>
      <dgm:spPr/>
    </dgm:pt>
  </dgm:ptLst>
  <dgm:cxnLst>
    <dgm:cxn modelId="{1DACF410-C822-2442-9BDE-27705A904C90}" type="presOf" srcId="{66174B7E-B79F-41E0-9C0A-5FE63364E002}" destId="{5B0E5F14-4D2B-4F4E-8CB5-BD35EA521A23}" srcOrd="0" destOrd="0" presId="urn:microsoft.com/office/officeart/2016/7/layout/LinearArrowProcessNumbered"/>
    <dgm:cxn modelId="{BD0CA735-7A69-D247-ADE4-84218D6212B2}" type="presOf" srcId="{E0EE2545-0D85-614E-9428-958C4B4D3C22}" destId="{725E258C-D923-1E4D-9F7F-772C50880558}" srcOrd="0" destOrd="0" presId="urn:microsoft.com/office/officeart/2016/7/layout/LinearArrowProcessNumbered"/>
    <dgm:cxn modelId="{EDFBB346-5F9B-A149-885B-FD0B636DCBA0}" srcId="{E02B561A-76C2-4761-8BAF-398463FE7546}" destId="{E0EE2545-0D85-614E-9428-958C4B4D3C22}" srcOrd="3" destOrd="0" parTransId="{5B09E89E-5CAF-A44A-99A3-4248C9D9841D}" sibTransId="{E605BE01-D358-3C4D-A43B-647648F4EEEF}"/>
    <dgm:cxn modelId="{B8070052-09FF-EA4D-8151-D06A3B941734}" type="presOf" srcId="{85302BE2-94ED-4CBD-B3B3-0D8790B5D06F}" destId="{789F6EC6-0E9E-0043-ACB8-A87617FC31AE}" srcOrd="0" destOrd="0" presId="urn:microsoft.com/office/officeart/2016/7/layout/LinearArrowProcessNumbered"/>
    <dgm:cxn modelId="{FF03366E-FCFB-4B59-B76D-A81390AC4336}" srcId="{E02B561A-76C2-4761-8BAF-398463FE7546}" destId="{17CDBAD3-2520-479E-AD69-D674DE3FDB27}" srcOrd="2" destOrd="0" parTransId="{F00D7D97-D110-48D6-8AE8-7CA7254693E6}" sibTransId="{66174B7E-B79F-41E0-9C0A-5FE63364E002}"/>
    <dgm:cxn modelId="{9CEAD58A-ADE0-1E49-94AF-10C483D7ED73}" type="presOf" srcId="{17CDBAD3-2520-479E-AD69-D674DE3FDB27}" destId="{FC2C5C2E-967D-8547-B922-90C9C9274A5E}" srcOrd="0" destOrd="0" presId="urn:microsoft.com/office/officeart/2016/7/layout/LinearArrowProcessNumbered"/>
    <dgm:cxn modelId="{2E6DCE92-9800-2A44-A2DA-354741578143}" type="presOf" srcId="{0C614543-BBE9-4731-8C5E-25FBA3402763}" destId="{14EB1B0D-611F-2842-908A-6B99648E0E46}" srcOrd="0" destOrd="0" presId="urn:microsoft.com/office/officeart/2016/7/layout/LinearArrowProcessNumbered"/>
    <dgm:cxn modelId="{6562C69B-AF09-DD45-859F-5B44793B0DBE}" type="presOf" srcId="{E02B561A-76C2-4761-8BAF-398463FE7546}" destId="{93F9057F-2091-0449-9526-74AC5F7BF1D4}" srcOrd="0" destOrd="0" presId="urn:microsoft.com/office/officeart/2016/7/layout/LinearArrowProcessNumbered"/>
    <dgm:cxn modelId="{0490AFAF-E97D-43B4-8B59-9CAAFA1F92DA}" srcId="{E02B561A-76C2-4761-8BAF-398463FE7546}" destId="{D0CC9070-C2FE-41F7-AAA6-E74FAF6E1C15}" srcOrd="0" destOrd="0" parTransId="{9FB49E1A-4793-4CFA-B1E2-0B47E4D2FD38}" sibTransId="{0C614543-BBE9-4731-8C5E-25FBA3402763}"/>
    <dgm:cxn modelId="{F1EC71D4-141D-6040-9B8E-335D4FA265B6}" type="presOf" srcId="{E605BE01-D358-3C4D-A43B-647648F4EEEF}" destId="{B8AA8833-BBF8-C447-B8F5-87550BD4BD99}" srcOrd="0" destOrd="0" presId="urn:microsoft.com/office/officeart/2016/7/layout/LinearArrowProcessNumbered"/>
    <dgm:cxn modelId="{CCC797D5-480D-48B5-AA7F-659DF6FA574C}" srcId="{E02B561A-76C2-4761-8BAF-398463FE7546}" destId="{85302BE2-94ED-4CBD-B3B3-0D8790B5D06F}" srcOrd="1" destOrd="0" parTransId="{E0EBE6C9-543D-420D-9571-2D9CD4C8FD8C}" sibTransId="{9C56BC0F-C291-4316-BC45-A87D4ADE999D}"/>
    <dgm:cxn modelId="{E6AADDE1-8961-884F-99D7-988ABA3C0B6B}" type="presOf" srcId="{9C56BC0F-C291-4316-BC45-A87D4ADE999D}" destId="{D6A12E87-1C26-7143-9D9D-3747D220BB7D}" srcOrd="0" destOrd="0" presId="urn:microsoft.com/office/officeart/2016/7/layout/LinearArrowProcessNumbered"/>
    <dgm:cxn modelId="{8DCA10FC-3C00-544E-BFA3-C2A3B2B64F24}" type="presOf" srcId="{D0CC9070-C2FE-41F7-AAA6-E74FAF6E1C15}" destId="{B9022AD1-3D23-7D45-9404-4703892C3D78}" srcOrd="0" destOrd="0" presId="urn:microsoft.com/office/officeart/2016/7/layout/LinearArrowProcessNumbered"/>
    <dgm:cxn modelId="{7837231D-F999-7C46-BA14-7946B5000C95}" type="presParOf" srcId="{93F9057F-2091-0449-9526-74AC5F7BF1D4}" destId="{B22CA572-0227-864A-BF72-51CB22BA8F74}" srcOrd="0" destOrd="0" presId="urn:microsoft.com/office/officeart/2016/7/layout/LinearArrowProcessNumbered"/>
    <dgm:cxn modelId="{9A309E37-1D6E-6B44-A2C5-63D7A0CC2CBE}" type="presParOf" srcId="{B22CA572-0227-864A-BF72-51CB22BA8F74}" destId="{F8A96414-7CDE-C943-A932-92086858A1A5}" srcOrd="0" destOrd="0" presId="urn:microsoft.com/office/officeart/2016/7/layout/LinearArrowProcessNumbered"/>
    <dgm:cxn modelId="{673C821E-A0AB-F44E-9D80-25DE22C9BEA4}" type="presParOf" srcId="{B22CA572-0227-864A-BF72-51CB22BA8F74}" destId="{AE8B5653-27A7-1F42-94BE-EC2BF2E3F235}" srcOrd="1" destOrd="0" presId="urn:microsoft.com/office/officeart/2016/7/layout/LinearArrowProcessNumbered"/>
    <dgm:cxn modelId="{80644045-96E1-9E4A-8C7C-0DDDDAE469CD}" type="presParOf" srcId="{AE8B5653-27A7-1F42-94BE-EC2BF2E3F235}" destId="{FBB4E021-DD6A-A84B-B18B-128660BEC8ED}" srcOrd="0" destOrd="0" presId="urn:microsoft.com/office/officeart/2016/7/layout/LinearArrowProcessNumbered"/>
    <dgm:cxn modelId="{ED41BEE8-7978-BF4A-A21E-B86FD4DDA7DA}" type="presParOf" srcId="{AE8B5653-27A7-1F42-94BE-EC2BF2E3F235}" destId="{B1F0E7A3-E7BB-3545-9285-8089DBA179B6}" srcOrd="1" destOrd="0" presId="urn:microsoft.com/office/officeart/2016/7/layout/LinearArrowProcessNumbered"/>
    <dgm:cxn modelId="{106C035A-998F-B44F-AC8C-B980FB1D68F3}" type="presParOf" srcId="{AE8B5653-27A7-1F42-94BE-EC2BF2E3F235}" destId="{14EB1B0D-611F-2842-908A-6B99648E0E46}" srcOrd="2" destOrd="0" presId="urn:microsoft.com/office/officeart/2016/7/layout/LinearArrowProcessNumbered"/>
    <dgm:cxn modelId="{3279BF54-90B8-AF46-BE3F-258E85F48D4A}" type="presParOf" srcId="{AE8B5653-27A7-1F42-94BE-EC2BF2E3F235}" destId="{095D12D6-61A3-A84D-9B05-52D0CB0C1B48}" srcOrd="3" destOrd="0" presId="urn:microsoft.com/office/officeart/2016/7/layout/LinearArrowProcessNumbered"/>
    <dgm:cxn modelId="{2436AF8F-E9EA-3C46-9185-EE670013465A}" type="presParOf" srcId="{B22CA572-0227-864A-BF72-51CB22BA8F74}" destId="{B9022AD1-3D23-7D45-9404-4703892C3D78}" srcOrd="2" destOrd="0" presId="urn:microsoft.com/office/officeart/2016/7/layout/LinearArrowProcessNumbered"/>
    <dgm:cxn modelId="{66D4EE2D-E506-594E-8729-43AC2FD189E9}" type="presParOf" srcId="{93F9057F-2091-0449-9526-74AC5F7BF1D4}" destId="{BB4ABF56-136D-5741-B1BF-E426738FEF6C}" srcOrd="1" destOrd="0" presId="urn:microsoft.com/office/officeart/2016/7/layout/LinearArrowProcessNumbered"/>
    <dgm:cxn modelId="{9DAA2D24-20C6-4F4E-B36B-BB92544ADC8E}" type="presParOf" srcId="{93F9057F-2091-0449-9526-74AC5F7BF1D4}" destId="{3DD0D7C9-BF85-5141-B1FF-3FFF74C0D99C}" srcOrd="2" destOrd="0" presId="urn:microsoft.com/office/officeart/2016/7/layout/LinearArrowProcessNumbered"/>
    <dgm:cxn modelId="{1310B161-BDBC-DF4D-A0C4-76A9DF8ED2E0}" type="presParOf" srcId="{3DD0D7C9-BF85-5141-B1FF-3FFF74C0D99C}" destId="{A8AE5F42-C74E-A34D-AC3D-F9F4E35A9B00}" srcOrd="0" destOrd="0" presId="urn:microsoft.com/office/officeart/2016/7/layout/LinearArrowProcessNumbered"/>
    <dgm:cxn modelId="{04A86F68-805F-4444-879D-3295ACE9A692}" type="presParOf" srcId="{3DD0D7C9-BF85-5141-B1FF-3FFF74C0D99C}" destId="{18AB7738-9E0D-6D41-B268-BB76923ACE73}" srcOrd="1" destOrd="0" presId="urn:microsoft.com/office/officeart/2016/7/layout/LinearArrowProcessNumbered"/>
    <dgm:cxn modelId="{34825D32-4F9A-E540-9049-DE9A6CB74452}" type="presParOf" srcId="{18AB7738-9E0D-6D41-B268-BB76923ACE73}" destId="{E5F7E461-8F79-7945-B992-4D8B6FF05C1A}" srcOrd="0" destOrd="0" presId="urn:microsoft.com/office/officeart/2016/7/layout/LinearArrowProcessNumbered"/>
    <dgm:cxn modelId="{EC07D5BD-E332-2749-A77B-F40740570BC2}" type="presParOf" srcId="{18AB7738-9E0D-6D41-B268-BB76923ACE73}" destId="{E9053107-0728-CF42-ABFF-3AE124C96310}" srcOrd="1" destOrd="0" presId="urn:microsoft.com/office/officeart/2016/7/layout/LinearArrowProcessNumbered"/>
    <dgm:cxn modelId="{133890A1-9F1B-0041-B7D2-F0A6F3DBDB6C}" type="presParOf" srcId="{18AB7738-9E0D-6D41-B268-BB76923ACE73}" destId="{D6A12E87-1C26-7143-9D9D-3747D220BB7D}" srcOrd="2" destOrd="0" presId="urn:microsoft.com/office/officeart/2016/7/layout/LinearArrowProcessNumbered"/>
    <dgm:cxn modelId="{2A09EF9A-4244-124D-81F1-19C9A6DC0671}" type="presParOf" srcId="{18AB7738-9E0D-6D41-B268-BB76923ACE73}" destId="{E59BE93A-67C4-1C4D-AE77-5D4D6DA78AE8}" srcOrd="3" destOrd="0" presId="urn:microsoft.com/office/officeart/2016/7/layout/LinearArrowProcessNumbered"/>
    <dgm:cxn modelId="{D18473CB-9736-1744-A432-DFF1BACB6C75}" type="presParOf" srcId="{3DD0D7C9-BF85-5141-B1FF-3FFF74C0D99C}" destId="{789F6EC6-0E9E-0043-ACB8-A87617FC31AE}" srcOrd="2" destOrd="0" presId="urn:microsoft.com/office/officeart/2016/7/layout/LinearArrowProcessNumbered"/>
    <dgm:cxn modelId="{11EAAACE-F517-C048-9C9A-B38FEDE8891E}" type="presParOf" srcId="{93F9057F-2091-0449-9526-74AC5F7BF1D4}" destId="{F8AD4BB8-EEDF-E649-A49B-127897757445}" srcOrd="3" destOrd="0" presId="urn:microsoft.com/office/officeart/2016/7/layout/LinearArrowProcessNumbered"/>
    <dgm:cxn modelId="{C9FF89D4-200B-9541-B2FC-1491E508A52A}" type="presParOf" srcId="{93F9057F-2091-0449-9526-74AC5F7BF1D4}" destId="{72231ED6-3E1F-8D45-A0E6-7A1A8BA6032F}" srcOrd="4" destOrd="0" presId="urn:microsoft.com/office/officeart/2016/7/layout/LinearArrowProcessNumbered"/>
    <dgm:cxn modelId="{329ECE15-F801-C341-A138-07F7906AD024}" type="presParOf" srcId="{72231ED6-3E1F-8D45-A0E6-7A1A8BA6032F}" destId="{6BD403A6-5221-EA48-8CFE-561903680438}" srcOrd="0" destOrd="0" presId="urn:microsoft.com/office/officeart/2016/7/layout/LinearArrowProcessNumbered"/>
    <dgm:cxn modelId="{0564BFFA-B244-8E4C-A656-775D93ABCDE0}" type="presParOf" srcId="{72231ED6-3E1F-8D45-A0E6-7A1A8BA6032F}" destId="{CECD04F7-1AD9-CA40-8778-7F13798C07AB}" srcOrd="1" destOrd="0" presId="urn:microsoft.com/office/officeart/2016/7/layout/LinearArrowProcessNumbered"/>
    <dgm:cxn modelId="{17D92661-362D-CF43-A01B-5F3A8F532126}" type="presParOf" srcId="{CECD04F7-1AD9-CA40-8778-7F13798C07AB}" destId="{A2363CFC-4A5A-A14A-BFD6-CECD05602106}" srcOrd="0" destOrd="0" presId="urn:microsoft.com/office/officeart/2016/7/layout/LinearArrowProcessNumbered"/>
    <dgm:cxn modelId="{EC84232C-A903-304D-A053-16B66326E190}" type="presParOf" srcId="{CECD04F7-1AD9-CA40-8778-7F13798C07AB}" destId="{EC998D29-8DC0-4246-9AE1-4647B344F4D7}" srcOrd="1" destOrd="0" presId="urn:microsoft.com/office/officeart/2016/7/layout/LinearArrowProcessNumbered"/>
    <dgm:cxn modelId="{0F9CAD48-9120-D341-9616-D0F24F3D04B8}" type="presParOf" srcId="{CECD04F7-1AD9-CA40-8778-7F13798C07AB}" destId="{5B0E5F14-4D2B-4F4E-8CB5-BD35EA521A23}" srcOrd="2" destOrd="0" presId="urn:microsoft.com/office/officeart/2016/7/layout/LinearArrowProcessNumbered"/>
    <dgm:cxn modelId="{85F7BAD1-2C8D-4C44-8CD5-1CF50B964B75}" type="presParOf" srcId="{CECD04F7-1AD9-CA40-8778-7F13798C07AB}" destId="{1BAC396F-26BD-F841-9432-E60CE801DE0E}" srcOrd="3" destOrd="0" presId="urn:microsoft.com/office/officeart/2016/7/layout/LinearArrowProcessNumbered"/>
    <dgm:cxn modelId="{0A5B9498-5735-4044-B72A-87D0D871E94C}" type="presParOf" srcId="{72231ED6-3E1F-8D45-A0E6-7A1A8BA6032F}" destId="{FC2C5C2E-967D-8547-B922-90C9C9274A5E}" srcOrd="2" destOrd="0" presId="urn:microsoft.com/office/officeart/2016/7/layout/LinearArrowProcessNumbered"/>
    <dgm:cxn modelId="{708A263D-3566-7643-A5A4-C780E9C3D2CE}" type="presParOf" srcId="{93F9057F-2091-0449-9526-74AC5F7BF1D4}" destId="{4480504C-823F-744F-A4DD-9F870B666C01}" srcOrd="5" destOrd="0" presId="urn:microsoft.com/office/officeart/2016/7/layout/LinearArrowProcessNumbered"/>
    <dgm:cxn modelId="{D7AD3A70-B5CA-6D42-98CC-04CF0F2DE8F9}" type="presParOf" srcId="{93F9057F-2091-0449-9526-74AC5F7BF1D4}" destId="{194D84B2-9172-D742-9CFA-B2677E278BFC}" srcOrd="6" destOrd="0" presId="urn:microsoft.com/office/officeart/2016/7/layout/LinearArrowProcessNumbered"/>
    <dgm:cxn modelId="{D3583B07-F605-C34A-B1A8-F18ACC5FD91C}" type="presParOf" srcId="{194D84B2-9172-D742-9CFA-B2677E278BFC}" destId="{140B177E-7EF8-9D44-A8C7-C02BA50550C4}" srcOrd="0" destOrd="0" presId="urn:microsoft.com/office/officeart/2016/7/layout/LinearArrowProcessNumbered"/>
    <dgm:cxn modelId="{333F66C7-3580-AB4D-926E-A0D29951DA37}" type="presParOf" srcId="{194D84B2-9172-D742-9CFA-B2677E278BFC}" destId="{01D51F3B-937D-1247-8BFF-C32E0BA21E49}" srcOrd="1" destOrd="0" presId="urn:microsoft.com/office/officeart/2016/7/layout/LinearArrowProcessNumbered"/>
    <dgm:cxn modelId="{18304414-D3A6-9A41-AD9D-69DF5E57AB3E}" type="presParOf" srcId="{01D51F3B-937D-1247-8BFF-C32E0BA21E49}" destId="{C88461B6-F5D8-BD4E-8C7A-C78DD4DE32DE}" srcOrd="0" destOrd="0" presId="urn:microsoft.com/office/officeart/2016/7/layout/LinearArrowProcessNumbered"/>
    <dgm:cxn modelId="{43F1DD62-F9EB-D14D-91C2-8B5C27BDFA84}" type="presParOf" srcId="{01D51F3B-937D-1247-8BFF-C32E0BA21E49}" destId="{3A274481-4346-3A44-8304-59B027DA3E87}" srcOrd="1" destOrd="0" presId="urn:microsoft.com/office/officeart/2016/7/layout/LinearArrowProcessNumbered"/>
    <dgm:cxn modelId="{60010923-3B6E-094C-9A31-A42E8208748F}" type="presParOf" srcId="{01D51F3B-937D-1247-8BFF-C32E0BA21E49}" destId="{B8AA8833-BBF8-C447-B8F5-87550BD4BD99}" srcOrd="2" destOrd="0" presId="urn:microsoft.com/office/officeart/2016/7/layout/LinearArrowProcessNumbered"/>
    <dgm:cxn modelId="{2108E110-C01E-0647-B395-DE68D92E7D4D}" type="presParOf" srcId="{01D51F3B-937D-1247-8BFF-C32E0BA21E49}" destId="{0E21FD96-66A8-1D41-A85E-20BF8AA59DD0}" srcOrd="3" destOrd="0" presId="urn:microsoft.com/office/officeart/2016/7/layout/LinearArrowProcessNumbered"/>
    <dgm:cxn modelId="{87CC572E-3F73-C940-B3F9-CF113CF5102A}" type="presParOf" srcId="{194D84B2-9172-D742-9CFA-B2677E278BFC}" destId="{725E258C-D923-1E4D-9F7F-772C50880558}"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07EB9-0707-CF41-98D2-DAA1E4D5EFC5}">
      <dsp:nvSpPr>
        <dsp:cNvPr id="0" name=""/>
        <dsp:cNvSpPr/>
      </dsp:nvSpPr>
      <dsp:spPr>
        <a:xfrm>
          <a:off x="642" y="700643"/>
          <a:ext cx="2603896" cy="312467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207" tIns="0" rIns="257207" bIns="330200" numCol="1" spcCol="1270" anchor="t" anchorCtr="0">
          <a:noAutofit/>
        </a:bodyPr>
        <a:lstStyle/>
        <a:p>
          <a:pPr marL="0" lvl="0" indent="0" algn="l" defTabSz="977900">
            <a:lnSpc>
              <a:spcPct val="90000"/>
            </a:lnSpc>
            <a:spcBef>
              <a:spcPct val="0"/>
            </a:spcBef>
            <a:spcAft>
              <a:spcPct val="35000"/>
            </a:spcAft>
            <a:buNone/>
          </a:pPr>
          <a:r>
            <a:rPr lang="en-US" sz="2200" kern="1200" dirty="0"/>
            <a:t>Define a label so that a prediction offers you lead time to take </a:t>
          </a:r>
          <a:r>
            <a:rPr lang="en-US" sz="2200" i="1" kern="1200" dirty="0"/>
            <a:t>some</a:t>
          </a:r>
          <a:r>
            <a:rPr lang="en-US" sz="2200" kern="1200" dirty="0"/>
            <a:t> action</a:t>
          </a:r>
        </a:p>
      </dsp:txBody>
      <dsp:txXfrm>
        <a:off x="642" y="1950513"/>
        <a:ext cx="2603896" cy="1874805"/>
      </dsp:txXfrm>
    </dsp:sp>
    <dsp:sp modelId="{9B36EA48-555C-D846-B575-519BAB6AB054}">
      <dsp:nvSpPr>
        <dsp:cNvPr id="0" name=""/>
        <dsp:cNvSpPr/>
      </dsp:nvSpPr>
      <dsp:spPr>
        <a:xfrm>
          <a:off x="642" y="700643"/>
          <a:ext cx="2603896" cy="124987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207" tIns="165100" rIns="257207" bIns="165100" numCol="1" spcCol="1270" anchor="ctr" anchorCtr="0">
          <a:noAutofit/>
        </a:bodyPr>
        <a:lstStyle/>
        <a:p>
          <a:pPr marL="0" lvl="0" indent="0" algn="l" defTabSz="2889250">
            <a:lnSpc>
              <a:spcPct val="90000"/>
            </a:lnSpc>
            <a:spcBef>
              <a:spcPct val="0"/>
            </a:spcBef>
            <a:spcAft>
              <a:spcPct val="35000"/>
            </a:spcAft>
            <a:buNone/>
          </a:pPr>
          <a:r>
            <a:rPr lang="en-US" sz="6500" kern="1200"/>
            <a:t>01</a:t>
          </a:r>
        </a:p>
      </dsp:txBody>
      <dsp:txXfrm>
        <a:off x="642" y="700643"/>
        <a:ext cx="2603896" cy="1249870"/>
      </dsp:txXfrm>
    </dsp:sp>
    <dsp:sp modelId="{9DB83044-9206-604E-A1E5-D2E73B2C3F6E}">
      <dsp:nvSpPr>
        <dsp:cNvPr id="0" name=""/>
        <dsp:cNvSpPr/>
      </dsp:nvSpPr>
      <dsp:spPr>
        <a:xfrm>
          <a:off x="2812851" y="700643"/>
          <a:ext cx="2603896" cy="3124676"/>
        </a:xfrm>
        <a:prstGeom prst="rect">
          <a:avLst/>
        </a:prstGeom>
        <a:solidFill>
          <a:schemeClr val="accent2">
            <a:hueOff val="2340760"/>
            <a:satOff val="-2919"/>
            <a:lumOff val="686"/>
            <a:alphaOff val="0"/>
          </a:schemeClr>
        </a:solidFill>
        <a:ln w="25400" cap="flat" cmpd="sng" algn="ctr">
          <a:solidFill>
            <a:schemeClr val="accent2">
              <a:hueOff val="2340760"/>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207" tIns="0" rIns="257207" bIns="330200" numCol="1" spcCol="1270" anchor="t" anchorCtr="0">
          <a:noAutofit/>
        </a:bodyPr>
        <a:lstStyle/>
        <a:p>
          <a:pPr marL="0" lvl="0" indent="0" algn="l" defTabSz="977900">
            <a:lnSpc>
              <a:spcPct val="90000"/>
            </a:lnSpc>
            <a:spcBef>
              <a:spcPct val="0"/>
            </a:spcBef>
            <a:spcAft>
              <a:spcPct val="35000"/>
            </a:spcAft>
            <a:buNone/>
          </a:pPr>
          <a:r>
            <a:rPr lang="en-US" sz="2200" kern="1200"/>
            <a:t>Make sure your test set is from a future time (and not a patient level split!)</a:t>
          </a:r>
        </a:p>
      </dsp:txBody>
      <dsp:txXfrm>
        <a:off x="2812851" y="1950513"/>
        <a:ext cx="2603896" cy="1874805"/>
      </dsp:txXfrm>
    </dsp:sp>
    <dsp:sp modelId="{C8B45BF5-0836-2946-B519-9691694B6010}">
      <dsp:nvSpPr>
        <dsp:cNvPr id="0" name=""/>
        <dsp:cNvSpPr/>
      </dsp:nvSpPr>
      <dsp:spPr>
        <a:xfrm>
          <a:off x="2812851" y="700643"/>
          <a:ext cx="2603896" cy="124987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207" tIns="165100" rIns="257207" bIns="165100" numCol="1" spcCol="1270" anchor="ctr" anchorCtr="0">
          <a:noAutofit/>
        </a:bodyPr>
        <a:lstStyle/>
        <a:p>
          <a:pPr marL="0" lvl="0" indent="0" algn="l" defTabSz="2889250">
            <a:lnSpc>
              <a:spcPct val="90000"/>
            </a:lnSpc>
            <a:spcBef>
              <a:spcPct val="0"/>
            </a:spcBef>
            <a:spcAft>
              <a:spcPct val="35000"/>
            </a:spcAft>
            <a:buNone/>
          </a:pPr>
          <a:r>
            <a:rPr lang="en-US" sz="6500" kern="1200"/>
            <a:t>02</a:t>
          </a:r>
        </a:p>
      </dsp:txBody>
      <dsp:txXfrm>
        <a:off x="2812851" y="700643"/>
        <a:ext cx="2603896" cy="1249870"/>
      </dsp:txXfrm>
    </dsp:sp>
    <dsp:sp modelId="{152E13CC-93BB-DD4B-972D-8A212D06AA74}">
      <dsp:nvSpPr>
        <dsp:cNvPr id="0" name=""/>
        <dsp:cNvSpPr/>
      </dsp:nvSpPr>
      <dsp:spPr>
        <a:xfrm>
          <a:off x="5625060" y="700643"/>
          <a:ext cx="2603896" cy="3124676"/>
        </a:xfrm>
        <a:prstGeom prst="rect">
          <a:avLst/>
        </a:prstGeom>
        <a:solidFill>
          <a:schemeClr val="accent2">
            <a:hueOff val="4681520"/>
            <a:satOff val="-5839"/>
            <a:lumOff val="1373"/>
            <a:alphaOff val="0"/>
          </a:schemeClr>
        </a:solidFill>
        <a:ln w="25400" cap="flat" cmpd="sng" algn="ctr">
          <a:solidFill>
            <a:schemeClr val="accent2">
              <a:hueOff val="4681520"/>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207" tIns="0" rIns="257207" bIns="330200" numCol="1" spcCol="1270" anchor="t" anchorCtr="0">
          <a:noAutofit/>
        </a:bodyPr>
        <a:lstStyle/>
        <a:p>
          <a:pPr marL="0" lvl="0" indent="0" algn="l" defTabSz="977900">
            <a:lnSpc>
              <a:spcPct val="90000"/>
            </a:lnSpc>
            <a:spcBef>
              <a:spcPct val="0"/>
            </a:spcBef>
            <a:spcAft>
              <a:spcPct val="35000"/>
            </a:spcAft>
            <a:buNone/>
          </a:pPr>
          <a:r>
            <a:rPr lang="en-US" sz="2200" kern="1200"/>
            <a:t>Use domain knowledge to manufacture features</a:t>
          </a:r>
        </a:p>
      </dsp:txBody>
      <dsp:txXfrm>
        <a:off x="5625060" y="1950513"/>
        <a:ext cx="2603896" cy="1874805"/>
      </dsp:txXfrm>
    </dsp:sp>
    <dsp:sp modelId="{4B68AC6F-A02D-5F4F-8729-D1F2D54796E9}">
      <dsp:nvSpPr>
        <dsp:cNvPr id="0" name=""/>
        <dsp:cNvSpPr/>
      </dsp:nvSpPr>
      <dsp:spPr>
        <a:xfrm>
          <a:off x="5625060" y="700643"/>
          <a:ext cx="2603896" cy="124987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207" tIns="165100" rIns="257207" bIns="165100" numCol="1" spcCol="1270" anchor="ctr" anchorCtr="0">
          <a:noAutofit/>
        </a:bodyPr>
        <a:lstStyle/>
        <a:p>
          <a:pPr marL="0" lvl="0" indent="0" algn="l" defTabSz="2889250">
            <a:lnSpc>
              <a:spcPct val="90000"/>
            </a:lnSpc>
            <a:spcBef>
              <a:spcPct val="0"/>
            </a:spcBef>
            <a:spcAft>
              <a:spcPct val="35000"/>
            </a:spcAft>
            <a:buNone/>
          </a:pPr>
          <a:r>
            <a:rPr lang="en-US" sz="6500" kern="1200"/>
            <a:t>03</a:t>
          </a:r>
        </a:p>
      </dsp:txBody>
      <dsp:txXfrm>
        <a:off x="5625060" y="700643"/>
        <a:ext cx="2603896" cy="1249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7B435-D8CD-494F-9297-2F68F9636D79}">
      <dsp:nvSpPr>
        <dsp:cNvPr id="0" name=""/>
        <dsp:cNvSpPr/>
      </dsp:nvSpPr>
      <dsp:spPr>
        <a:xfrm>
          <a:off x="642" y="700643"/>
          <a:ext cx="2603896" cy="312467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57207" tIns="0" rIns="257207" bIns="330200" numCol="1" spcCol="1270" anchor="t" anchorCtr="0">
          <a:noAutofit/>
        </a:bodyPr>
        <a:lstStyle/>
        <a:p>
          <a:pPr marL="0" lvl="0" indent="0" algn="l" defTabSz="800100">
            <a:lnSpc>
              <a:spcPct val="90000"/>
            </a:lnSpc>
            <a:spcBef>
              <a:spcPct val="0"/>
            </a:spcBef>
            <a:spcAft>
              <a:spcPct val="35000"/>
            </a:spcAft>
            <a:buNone/>
          </a:pPr>
          <a:r>
            <a:rPr lang="en-US" sz="1800" b="0" i="0" kern="1200"/>
            <a:t>Incorporate </a:t>
          </a:r>
          <a:r>
            <a:rPr lang="en-US" sz="1800" b="1" i="0" kern="1200"/>
            <a:t>perspectives from diverse stakeholders</a:t>
          </a:r>
          <a:r>
            <a:rPr lang="en-US" sz="1800" b="0" i="0" kern="1200"/>
            <a:t> in problem formulation and in metric design</a:t>
          </a:r>
          <a:endParaRPr lang="en-US" sz="1800" kern="1200"/>
        </a:p>
      </dsp:txBody>
      <dsp:txXfrm>
        <a:off x="642" y="1950513"/>
        <a:ext cx="2603896" cy="1874805"/>
      </dsp:txXfrm>
    </dsp:sp>
    <dsp:sp modelId="{3E850503-BE29-A443-BFA3-E6F4222E6E32}">
      <dsp:nvSpPr>
        <dsp:cNvPr id="0" name=""/>
        <dsp:cNvSpPr/>
      </dsp:nvSpPr>
      <dsp:spPr>
        <a:xfrm>
          <a:off x="642" y="700643"/>
          <a:ext cx="2603896" cy="1249870"/>
        </a:xfrm>
        <a:prstGeom prst="rect">
          <a:avLst/>
        </a:prstGeom>
        <a:noFill/>
        <a:ln w="25400" cap="flat" cmpd="sng" algn="ctr">
          <a:noFill/>
          <a:prstDash val="solid"/>
        </a:ln>
        <a:effectLst>
          <a:outerShdw blurRad="40000" dist="20000" dir="5400000" rotWithShape="0">
            <a:srgbClr val="000000">
              <a:alpha val="38000"/>
            </a:srgbClr>
          </a:outerShdw>
        </a:effectLst>
        <a:sp3d/>
      </dsp:spPr>
      <dsp:style>
        <a:lnRef idx="2">
          <a:scrgbClr r="0" g="0" b="0"/>
        </a:lnRef>
        <a:fillRef idx="1">
          <a:scrgbClr r="0" g="0" b="0"/>
        </a:fillRef>
        <a:effectRef idx="1">
          <a:scrgbClr r="0" g="0" b="0"/>
        </a:effectRef>
        <a:fontRef idx="minor">
          <a:schemeClr val="lt1"/>
        </a:fontRef>
      </dsp:style>
      <dsp:txBody>
        <a:bodyPr spcFirstLastPara="0" vert="horz" wrap="square" lIns="257207" tIns="165100" rIns="257207" bIns="165100" numCol="1" spcCol="1270" anchor="ctr" anchorCtr="0">
          <a:noAutofit/>
        </a:bodyPr>
        <a:lstStyle/>
        <a:p>
          <a:pPr marL="0" lvl="0" indent="0" algn="l" defTabSz="2889250">
            <a:lnSpc>
              <a:spcPct val="90000"/>
            </a:lnSpc>
            <a:spcBef>
              <a:spcPct val="0"/>
            </a:spcBef>
            <a:spcAft>
              <a:spcPct val="35000"/>
            </a:spcAft>
            <a:buNone/>
          </a:pPr>
          <a:r>
            <a:rPr lang="en-US" sz="6500" kern="1200" dirty="0"/>
            <a:t>04</a:t>
          </a:r>
        </a:p>
      </dsp:txBody>
      <dsp:txXfrm>
        <a:off x="642" y="700643"/>
        <a:ext cx="2603896" cy="1249870"/>
      </dsp:txXfrm>
    </dsp:sp>
    <dsp:sp modelId="{E1B10491-F46A-3D4E-92FF-155F687FC949}">
      <dsp:nvSpPr>
        <dsp:cNvPr id="0" name=""/>
        <dsp:cNvSpPr/>
      </dsp:nvSpPr>
      <dsp:spPr>
        <a:xfrm>
          <a:off x="2812851" y="700643"/>
          <a:ext cx="2603896" cy="3124676"/>
        </a:xfrm>
        <a:prstGeom prst="rect">
          <a:avLst/>
        </a:prstGeom>
        <a:solidFill>
          <a:schemeClr val="accent2">
            <a:hueOff val="2340760"/>
            <a:satOff val="-2919"/>
            <a:lumOff val="686"/>
            <a:alphaOff val="0"/>
          </a:schemeClr>
        </a:solidFill>
        <a:ln w="25400" cap="flat" cmpd="sng" algn="ctr">
          <a:solidFill>
            <a:schemeClr val="accent2">
              <a:hueOff val="2340760"/>
              <a:satOff val="-2919"/>
              <a:lumOff val="68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57207" tIns="0" rIns="257207" bIns="330200" numCol="1" spcCol="1270" anchor="t" anchorCtr="0">
          <a:noAutofit/>
        </a:bodyPr>
        <a:lstStyle/>
        <a:p>
          <a:pPr marL="0" lvl="0" indent="0" algn="l" defTabSz="800100">
            <a:lnSpc>
              <a:spcPct val="90000"/>
            </a:lnSpc>
            <a:spcBef>
              <a:spcPct val="0"/>
            </a:spcBef>
            <a:spcAft>
              <a:spcPct val="35000"/>
            </a:spcAft>
            <a:buNone/>
          </a:pPr>
          <a:r>
            <a:rPr lang="en-US" sz="1800" b="0" i="0" kern="1200"/>
            <a:t>Use </a:t>
          </a:r>
          <a:r>
            <a:rPr lang="en-US" sz="1800" b="1" i="0" kern="1200"/>
            <a:t>fairness metrics for auditing</a:t>
          </a:r>
          <a:r>
            <a:rPr lang="en-US" sz="1800" b="0" i="0" kern="1200"/>
            <a:t>, rather than as optimization criteria</a:t>
          </a:r>
          <a:endParaRPr lang="en-US" sz="1800" kern="1200"/>
        </a:p>
      </dsp:txBody>
      <dsp:txXfrm>
        <a:off x="2812851" y="1950513"/>
        <a:ext cx="2603896" cy="1874805"/>
      </dsp:txXfrm>
    </dsp:sp>
    <dsp:sp modelId="{64E98F41-978A-0047-BCB9-A03201B13AD2}">
      <dsp:nvSpPr>
        <dsp:cNvPr id="0" name=""/>
        <dsp:cNvSpPr/>
      </dsp:nvSpPr>
      <dsp:spPr>
        <a:xfrm>
          <a:off x="2812851" y="700643"/>
          <a:ext cx="2603896" cy="1249870"/>
        </a:xfrm>
        <a:prstGeom prst="rect">
          <a:avLst/>
        </a:prstGeom>
        <a:noFill/>
        <a:ln w="25400" cap="flat" cmpd="sng" algn="ctr">
          <a:noFill/>
          <a:prstDash val="solid"/>
        </a:ln>
        <a:effectLst>
          <a:outerShdw blurRad="40000" dist="20000" dir="5400000" rotWithShape="0">
            <a:srgbClr val="000000">
              <a:alpha val="38000"/>
            </a:srgbClr>
          </a:outerShdw>
        </a:effectLst>
        <a:sp3d/>
      </dsp:spPr>
      <dsp:style>
        <a:lnRef idx="2">
          <a:scrgbClr r="0" g="0" b="0"/>
        </a:lnRef>
        <a:fillRef idx="1">
          <a:scrgbClr r="0" g="0" b="0"/>
        </a:fillRef>
        <a:effectRef idx="1">
          <a:scrgbClr r="0" g="0" b="0"/>
        </a:effectRef>
        <a:fontRef idx="minor">
          <a:schemeClr val="lt1"/>
        </a:fontRef>
      </dsp:style>
      <dsp:txBody>
        <a:bodyPr spcFirstLastPara="0" vert="horz" wrap="square" lIns="257207" tIns="165100" rIns="257207" bIns="165100" numCol="1" spcCol="1270" anchor="ctr" anchorCtr="0">
          <a:noAutofit/>
        </a:bodyPr>
        <a:lstStyle/>
        <a:p>
          <a:pPr marL="0" lvl="0" indent="0" algn="l" defTabSz="2889250">
            <a:lnSpc>
              <a:spcPct val="90000"/>
            </a:lnSpc>
            <a:spcBef>
              <a:spcPct val="0"/>
            </a:spcBef>
            <a:spcAft>
              <a:spcPct val="35000"/>
            </a:spcAft>
            <a:buNone/>
          </a:pPr>
          <a:r>
            <a:rPr lang="en-US" sz="6500" kern="1200" dirty="0"/>
            <a:t>05</a:t>
          </a:r>
        </a:p>
      </dsp:txBody>
      <dsp:txXfrm>
        <a:off x="2812851" y="700643"/>
        <a:ext cx="2603896" cy="1249870"/>
      </dsp:txXfrm>
    </dsp:sp>
    <dsp:sp modelId="{AE46F5F9-C72C-2346-9963-ABF7CD13129F}">
      <dsp:nvSpPr>
        <dsp:cNvPr id="0" name=""/>
        <dsp:cNvSpPr/>
      </dsp:nvSpPr>
      <dsp:spPr>
        <a:xfrm>
          <a:off x="5625060" y="700643"/>
          <a:ext cx="2603896" cy="3124676"/>
        </a:xfrm>
        <a:prstGeom prst="rect">
          <a:avLst/>
        </a:prstGeom>
        <a:solidFill>
          <a:schemeClr val="accent2">
            <a:hueOff val="4681520"/>
            <a:satOff val="-5839"/>
            <a:lumOff val="1373"/>
            <a:alphaOff val="0"/>
          </a:schemeClr>
        </a:solidFill>
        <a:ln w="25400" cap="flat" cmpd="sng" algn="ctr">
          <a:solidFill>
            <a:schemeClr val="accent2">
              <a:hueOff val="4681520"/>
              <a:satOff val="-5839"/>
              <a:lumOff val="137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57207" tIns="0" rIns="257207" bIns="330200" numCol="1" spcCol="1270" anchor="t" anchorCtr="0">
          <a:noAutofit/>
        </a:bodyPr>
        <a:lstStyle/>
        <a:p>
          <a:pPr marL="0" lvl="0" indent="0" algn="l" defTabSz="800100">
            <a:lnSpc>
              <a:spcPct val="90000"/>
            </a:lnSpc>
            <a:spcBef>
              <a:spcPct val="0"/>
            </a:spcBef>
            <a:spcAft>
              <a:spcPct val="35000"/>
            </a:spcAft>
            <a:buNone/>
          </a:pPr>
          <a:r>
            <a:rPr lang="en-US" sz="1800" b="0" i="0" kern="1200" dirty="0"/>
            <a:t>Worry about the </a:t>
          </a:r>
          <a:r>
            <a:rPr lang="en-US" sz="1800" b="1" i="0" kern="1200" dirty="0"/>
            <a:t>effect</a:t>
          </a:r>
          <a:r>
            <a:rPr lang="en-US" sz="1800" b="0" i="0" kern="1200" dirty="0"/>
            <a:t> </a:t>
          </a:r>
          <a:r>
            <a:rPr lang="en-US" sz="1800" b="1" i="0" kern="1200" dirty="0"/>
            <a:t>of policies and interventions on humans</a:t>
          </a:r>
          <a:r>
            <a:rPr lang="en-US" sz="1800" b="0" i="0" kern="1200" dirty="0"/>
            <a:t>, not model performance per se</a:t>
          </a:r>
          <a:endParaRPr lang="en-US" sz="1800" kern="1200" dirty="0"/>
        </a:p>
      </dsp:txBody>
      <dsp:txXfrm>
        <a:off x="5625060" y="1950513"/>
        <a:ext cx="2603896" cy="1874805"/>
      </dsp:txXfrm>
    </dsp:sp>
    <dsp:sp modelId="{48CDEE51-C28B-0249-BA58-FE8914A84482}">
      <dsp:nvSpPr>
        <dsp:cNvPr id="0" name=""/>
        <dsp:cNvSpPr/>
      </dsp:nvSpPr>
      <dsp:spPr>
        <a:xfrm>
          <a:off x="5625060" y="700643"/>
          <a:ext cx="2603896" cy="1249870"/>
        </a:xfrm>
        <a:prstGeom prst="rect">
          <a:avLst/>
        </a:prstGeom>
        <a:noFill/>
        <a:ln w="25400" cap="flat" cmpd="sng" algn="ctr">
          <a:noFill/>
          <a:prstDash val="solid"/>
        </a:ln>
        <a:effectLst>
          <a:outerShdw blurRad="40000" dist="20000" dir="5400000" rotWithShape="0">
            <a:srgbClr val="000000">
              <a:alpha val="38000"/>
            </a:srgbClr>
          </a:outerShdw>
        </a:effectLst>
        <a:sp3d/>
      </dsp:spPr>
      <dsp:style>
        <a:lnRef idx="2">
          <a:scrgbClr r="0" g="0" b="0"/>
        </a:lnRef>
        <a:fillRef idx="1">
          <a:scrgbClr r="0" g="0" b="0"/>
        </a:fillRef>
        <a:effectRef idx="1">
          <a:scrgbClr r="0" g="0" b="0"/>
        </a:effectRef>
        <a:fontRef idx="minor">
          <a:schemeClr val="lt1"/>
        </a:fontRef>
      </dsp:style>
      <dsp:txBody>
        <a:bodyPr spcFirstLastPara="0" vert="horz" wrap="square" lIns="257207" tIns="165100" rIns="257207" bIns="165100" numCol="1" spcCol="1270" anchor="ctr" anchorCtr="0">
          <a:noAutofit/>
        </a:bodyPr>
        <a:lstStyle/>
        <a:p>
          <a:pPr marL="0" lvl="0" indent="0" algn="l" defTabSz="2889250">
            <a:lnSpc>
              <a:spcPct val="90000"/>
            </a:lnSpc>
            <a:spcBef>
              <a:spcPct val="0"/>
            </a:spcBef>
            <a:spcAft>
              <a:spcPct val="35000"/>
            </a:spcAft>
            <a:buNone/>
          </a:pPr>
          <a:r>
            <a:rPr lang="en-US" sz="6500" kern="1200" dirty="0"/>
            <a:t>06</a:t>
          </a:r>
        </a:p>
      </dsp:txBody>
      <dsp:txXfrm>
        <a:off x="5625060" y="700643"/>
        <a:ext cx="2603896" cy="1249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BFA67-71B4-42A1-B511-F8D9A42630D9}">
      <dsp:nvSpPr>
        <dsp:cNvPr id="0" name=""/>
        <dsp:cNvSpPr/>
      </dsp:nvSpPr>
      <dsp:spPr>
        <a:xfrm>
          <a:off x="0" y="552"/>
          <a:ext cx="4068762" cy="12928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1F311-D7D9-473B-97DA-99914D423C9E}">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CB4548-7264-4CC0-832D-D802C6D1B534}">
      <dsp:nvSpPr>
        <dsp:cNvPr id="0" name=""/>
        <dsp:cNvSpPr/>
      </dsp:nvSpPr>
      <dsp:spPr>
        <a:xfrm>
          <a:off x="1493203" y="552"/>
          <a:ext cx="2575558"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tx2"/>
              </a:solidFill>
              <a:latin typeface="Source Sans Pro Light" panose="020B0403030403020204" pitchFamily="34" charset="0"/>
              <a:ea typeface="Source Sans Pro Light" panose="020B0403030403020204" pitchFamily="34" charset="0"/>
            </a:rPr>
            <a:t>Is there utility, given cost and benefit of actions?</a:t>
          </a:r>
        </a:p>
      </dsp:txBody>
      <dsp:txXfrm>
        <a:off x="1493203" y="552"/>
        <a:ext cx="2575558" cy="1292816"/>
      </dsp:txXfrm>
    </dsp:sp>
    <dsp:sp modelId="{48A755BB-3709-42BB-BC94-27C47D4A6A3D}">
      <dsp:nvSpPr>
        <dsp:cNvPr id="0" name=""/>
        <dsp:cNvSpPr/>
      </dsp:nvSpPr>
      <dsp:spPr>
        <a:xfrm>
          <a:off x="0" y="1616573"/>
          <a:ext cx="4068762" cy="12928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733E9-C1C3-4960-B104-162F9DB73CBD}">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85016-0B44-4B4E-9EBE-D6847F0EDB4B}">
      <dsp:nvSpPr>
        <dsp:cNvPr id="0" name=""/>
        <dsp:cNvSpPr/>
      </dsp:nvSpPr>
      <dsp:spPr>
        <a:xfrm>
          <a:off x="1493203" y="1616573"/>
          <a:ext cx="2575558"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tx2"/>
              </a:solidFill>
              <a:latin typeface="Source Sans Pro Light" panose="020B0403030403020204" pitchFamily="34" charset="0"/>
              <a:ea typeface="Source Sans Pro Light" panose="020B0403030403020204" pitchFamily="34" charset="0"/>
            </a:rPr>
            <a:t>What is the achievable utility, given work capacity?</a:t>
          </a:r>
        </a:p>
      </dsp:txBody>
      <dsp:txXfrm>
        <a:off x="1493203" y="1616573"/>
        <a:ext cx="2575558" cy="1292816"/>
      </dsp:txXfrm>
    </dsp:sp>
    <dsp:sp modelId="{0BB634A0-CBC3-48B8-BF1D-492E3E435A07}">
      <dsp:nvSpPr>
        <dsp:cNvPr id="0" name=""/>
        <dsp:cNvSpPr/>
      </dsp:nvSpPr>
      <dsp:spPr>
        <a:xfrm>
          <a:off x="0" y="3232593"/>
          <a:ext cx="4068762" cy="12928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46377-C394-4F6D-8C28-DAFFA2EF2EA2}">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27B855-08F4-4821-8A8D-3B390D47A2A6}">
      <dsp:nvSpPr>
        <dsp:cNvPr id="0" name=""/>
        <dsp:cNvSpPr/>
      </dsp:nvSpPr>
      <dsp:spPr>
        <a:xfrm>
          <a:off x="1493203" y="3232593"/>
          <a:ext cx="2575558"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tx2"/>
              </a:solidFill>
              <a:latin typeface="Source Sans Pro Light" panose="020B0403030403020204" pitchFamily="34" charset="0"/>
              <a:ea typeface="Source Sans Pro Light" panose="020B0403030403020204" pitchFamily="34" charset="0"/>
            </a:rPr>
            <a:t>What is the effect of constraints on different parts of the workflow?</a:t>
          </a:r>
        </a:p>
      </dsp:txBody>
      <dsp:txXfrm>
        <a:off x="1493203" y="3232593"/>
        <a:ext cx="2575558" cy="1292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4E021-DD6A-A84B-B18B-128660BEC8ED}">
      <dsp:nvSpPr>
        <dsp:cNvPr id="0" name=""/>
        <dsp:cNvSpPr/>
      </dsp:nvSpPr>
      <dsp:spPr>
        <a:xfrm>
          <a:off x="1031713" y="1197102"/>
          <a:ext cx="822156" cy="7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1F0E7A3-E7BB-3545-9285-8089DBA179B6}">
      <dsp:nvSpPr>
        <dsp:cNvPr id="0" name=""/>
        <dsp:cNvSpPr/>
      </dsp:nvSpPr>
      <dsp:spPr>
        <a:xfrm>
          <a:off x="1903199" y="1128009"/>
          <a:ext cx="94547" cy="177654"/>
        </a:xfrm>
        <a:prstGeom prst="chevron">
          <a:avLst>
            <a:gd name="adj" fmla="val 90000"/>
          </a:avLst>
        </a:prstGeom>
        <a:solidFill>
          <a:schemeClr val="accent2">
            <a:tint val="40000"/>
            <a:alpha val="90000"/>
            <a:hueOff val="456893"/>
            <a:satOff val="-398"/>
            <a:lumOff val="-1"/>
            <a:alphaOff val="0"/>
          </a:schemeClr>
        </a:solidFill>
        <a:ln w="9525" cap="flat" cmpd="sng" algn="ctr">
          <a:solidFill>
            <a:schemeClr val="accent2">
              <a:tint val="40000"/>
              <a:alpha val="90000"/>
              <a:hueOff val="456893"/>
              <a:satOff val="-398"/>
              <a:lumOff val="-1"/>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4EB1B0D-611F-2842-908A-6B99648E0E46}">
      <dsp:nvSpPr>
        <dsp:cNvPr id="0" name=""/>
        <dsp:cNvSpPr/>
      </dsp:nvSpPr>
      <dsp:spPr>
        <a:xfrm>
          <a:off x="517919" y="786113"/>
          <a:ext cx="822049" cy="82204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1900" tIns="31900" rIns="31900" bIns="31900" numCol="1" spcCol="1270" anchor="ctr" anchorCtr="0">
          <a:noAutofit/>
        </a:bodyPr>
        <a:lstStyle/>
        <a:p>
          <a:pPr marL="0" lvl="0" indent="0" algn="ctr" defTabSz="1955800">
            <a:lnSpc>
              <a:spcPct val="90000"/>
            </a:lnSpc>
            <a:spcBef>
              <a:spcPct val="0"/>
            </a:spcBef>
            <a:spcAft>
              <a:spcPct val="35000"/>
            </a:spcAft>
            <a:buNone/>
          </a:pPr>
          <a:r>
            <a:rPr lang="en-US" sz="4400" kern="1200" dirty="0"/>
            <a:t>7</a:t>
          </a:r>
          <a:endParaRPr lang="en-US" sz="2000" kern="1200" dirty="0"/>
        </a:p>
      </dsp:txBody>
      <dsp:txXfrm>
        <a:off x="638305" y="906499"/>
        <a:ext cx="581277" cy="581277"/>
      </dsp:txXfrm>
    </dsp:sp>
    <dsp:sp modelId="{B9022AD1-3D23-7D45-9404-4703892C3D78}">
      <dsp:nvSpPr>
        <dsp:cNvPr id="0" name=""/>
        <dsp:cNvSpPr/>
      </dsp:nvSpPr>
      <dsp:spPr>
        <a:xfrm>
          <a:off x="4018" y="1773665"/>
          <a:ext cx="1849851" cy="1965600"/>
        </a:xfrm>
        <a:prstGeom prst="upArrowCallout">
          <a:avLst>
            <a:gd name="adj1" fmla="val 50000"/>
            <a:gd name="adj2" fmla="val 20000"/>
            <a:gd name="adj3" fmla="val 20000"/>
            <a:gd name="adj4" fmla="val 100000"/>
          </a:avLst>
        </a:prstGeom>
        <a:solidFill>
          <a:schemeClr val="accent2">
            <a:tint val="40000"/>
            <a:alpha val="90000"/>
            <a:hueOff val="913786"/>
            <a:satOff val="-796"/>
            <a:lumOff val="-1"/>
            <a:alphaOff val="0"/>
          </a:schemeClr>
        </a:solidFill>
        <a:ln w="9525" cap="flat" cmpd="sng" algn="ctr">
          <a:solidFill>
            <a:schemeClr val="accent2">
              <a:tint val="40000"/>
              <a:alpha val="90000"/>
              <a:hueOff val="913786"/>
              <a:satOff val="-796"/>
              <a:lumOff val="-1"/>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5918" tIns="165100" rIns="145918" bIns="165100" numCol="1" spcCol="1270" anchor="t" anchorCtr="0">
          <a:noAutofit/>
        </a:bodyPr>
        <a:lstStyle/>
        <a:p>
          <a:pPr marL="0" lvl="0" indent="0" algn="l" defTabSz="711200">
            <a:lnSpc>
              <a:spcPct val="90000"/>
            </a:lnSpc>
            <a:spcBef>
              <a:spcPct val="0"/>
            </a:spcBef>
            <a:spcAft>
              <a:spcPct val="35000"/>
            </a:spcAft>
            <a:buNone/>
          </a:pPr>
          <a:r>
            <a:rPr lang="en-US" sz="1600" kern="1200" dirty="0"/>
            <a:t>Treat the model’s output as a way of ranking; and focus on your capacity for taking action/s</a:t>
          </a:r>
        </a:p>
      </dsp:txBody>
      <dsp:txXfrm>
        <a:off x="4018" y="2143635"/>
        <a:ext cx="1849851" cy="1595630"/>
      </dsp:txXfrm>
    </dsp:sp>
    <dsp:sp modelId="{E5F7E461-8F79-7945-B992-4D8B6FF05C1A}">
      <dsp:nvSpPr>
        <dsp:cNvPr id="0" name=""/>
        <dsp:cNvSpPr/>
      </dsp:nvSpPr>
      <dsp:spPr>
        <a:xfrm>
          <a:off x="2059409" y="1197345"/>
          <a:ext cx="1849851" cy="72"/>
        </a:xfrm>
        <a:prstGeom prst="rect">
          <a:avLst/>
        </a:prstGeom>
        <a:solidFill>
          <a:schemeClr val="accent2">
            <a:tint val="40000"/>
            <a:alpha val="90000"/>
            <a:hueOff val="1370678"/>
            <a:satOff val="-1194"/>
            <a:lumOff val="-2"/>
            <a:alphaOff val="0"/>
          </a:schemeClr>
        </a:solidFill>
        <a:ln w="9525" cap="flat" cmpd="sng" algn="ctr">
          <a:solidFill>
            <a:schemeClr val="accent2">
              <a:tint val="40000"/>
              <a:alpha val="90000"/>
              <a:hueOff val="1370678"/>
              <a:satOff val="-1194"/>
              <a:lumOff val="-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9053107-0728-CF42-ABFF-3AE124C96310}">
      <dsp:nvSpPr>
        <dsp:cNvPr id="0" name=""/>
        <dsp:cNvSpPr/>
      </dsp:nvSpPr>
      <dsp:spPr>
        <a:xfrm>
          <a:off x="3958590" y="1128211"/>
          <a:ext cx="94547" cy="177864"/>
        </a:xfrm>
        <a:prstGeom prst="chevron">
          <a:avLst>
            <a:gd name="adj" fmla="val 90000"/>
          </a:avLst>
        </a:prstGeom>
        <a:solidFill>
          <a:schemeClr val="accent2">
            <a:tint val="40000"/>
            <a:alpha val="90000"/>
            <a:hueOff val="1827571"/>
            <a:satOff val="-1592"/>
            <a:lumOff val="-2"/>
            <a:alphaOff val="0"/>
          </a:schemeClr>
        </a:solidFill>
        <a:ln w="9525" cap="flat" cmpd="sng" algn="ctr">
          <a:solidFill>
            <a:schemeClr val="accent2">
              <a:tint val="40000"/>
              <a:alpha val="90000"/>
              <a:hueOff val="1827571"/>
              <a:satOff val="-1592"/>
              <a:lumOff val="-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6A12E87-1C26-7143-9D9D-3747D220BB7D}">
      <dsp:nvSpPr>
        <dsp:cNvPr id="0" name=""/>
        <dsp:cNvSpPr/>
      </dsp:nvSpPr>
      <dsp:spPr>
        <a:xfrm>
          <a:off x="2573310" y="786356"/>
          <a:ext cx="822049" cy="822049"/>
        </a:xfrm>
        <a:prstGeom prst="ellipse">
          <a:avLst/>
        </a:prstGeom>
        <a:gradFill rotWithShape="0">
          <a:gsLst>
            <a:gs pos="0">
              <a:schemeClr val="accent2">
                <a:hueOff val="1560507"/>
                <a:satOff val="-1946"/>
                <a:lumOff val="458"/>
                <a:alphaOff val="0"/>
                <a:shade val="51000"/>
                <a:satMod val="130000"/>
              </a:schemeClr>
            </a:gs>
            <a:gs pos="80000">
              <a:schemeClr val="accent2">
                <a:hueOff val="1560507"/>
                <a:satOff val="-1946"/>
                <a:lumOff val="458"/>
                <a:alphaOff val="0"/>
                <a:shade val="93000"/>
                <a:satMod val="130000"/>
              </a:schemeClr>
            </a:gs>
            <a:gs pos="100000">
              <a:schemeClr val="accent2">
                <a:hueOff val="1560507"/>
                <a:satOff val="-1946"/>
                <a:lumOff val="458"/>
                <a:alphaOff val="0"/>
                <a:shade val="94000"/>
                <a:satMod val="135000"/>
              </a:schemeClr>
            </a:gs>
          </a:gsLst>
          <a:lin ang="16200000" scaled="0"/>
        </a:gradFill>
        <a:ln w="9525" cap="flat" cmpd="sng" algn="ctr">
          <a:solidFill>
            <a:schemeClr val="accent2">
              <a:hueOff val="1560507"/>
              <a:satOff val="-1946"/>
              <a:lumOff val="45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1900" tIns="31900" rIns="31900" bIns="31900" numCol="1" spcCol="1270" anchor="ctr" anchorCtr="0">
          <a:noAutofit/>
        </a:bodyPr>
        <a:lstStyle/>
        <a:p>
          <a:pPr marL="0" lvl="0" indent="0" algn="ctr" defTabSz="1955800">
            <a:lnSpc>
              <a:spcPct val="90000"/>
            </a:lnSpc>
            <a:spcBef>
              <a:spcPct val="0"/>
            </a:spcBef>
            <a:spcAft>
              <a:spcPct val="35000"/>
            </a:spcAft>
            <a:buNone/>
          </a:pPr>
          <a:r>
            <a:rPr lang="en-US" sz="4400" kern="1200" dirty="0"/>
            <a:t>8</a:t>
          </a:r>
        </a:p>
      </dsp:txBody>
      <dsp:txXfrm>
        <a:off x="2693696" y="906742"/>
        <a:ext cx="581277" cy="581277"/>
      </dsp:txXfrm>
    </dsp:sp>
    <dsp:sp modelId="{789F6EC6-0E9E-0043-ACB8-A87617FC31AE}">
      <dsp:nvSpPr>
        <dsp:cNvPr id="0" name=""/>
        <dsp:cNvSpPr/>
      </dsp:nvSpPr>
      <dsp:spPr>
        <a:xfrm>
          <a:off x="2059409" y="1774249"/>
          <a:ext cx="1849851" cy="1965600"/>
        </a:xfrm>
        <a:prstGeom prst="upArrowCallout">
          <a:avLst>
            <a:gd name="adj1" fmla="val 50000"/>
            <a:gd name="adj2" fmla="val 20000"/>
            <a:gd name="adj3" fmla="val 20000"/>
            <a:gd name="adj4" fmla="val 100000"/>
          </a:avLst>
        </a:prstGeom>
        <a:solidFill>
          <a:schemeClr val="accent2">
            <a:tint val="40000"/>
            <a:alpha val="90000"/>
            <a:hueOff val="2284464"/>
            <a:satOff val="-1990"/>
            <a:lumOff val="-3"/>
            <a:alphaOff val="0"/>
          </a:schemeClr>
        </a:solidFill>
        <a:ln w="9525" cap="flat" cmpd="sng" algn="ctr">
          <a:solidFill>
            <a:schemeClr val="accent2">
              <a:tint val="40000"/>
              <a:alpha val="90000"/>
              <a:hueOff val="2284464"/>
              <a:satOff val="-1990"/>
              <a:lumOff val="-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5918" tIns="165100" rIns="145918" bIns="165100" numCol="1" spcCol="1270" anchor="t" anchorCtr="0">
          <a:noAutofit/>
        </a:bodyPr>
        <a:lstStyle/>
        <a:p>
          <a:pPr marL="0" lvl="0" indent="0" algn="l" defTabSz="711200">
            <a:lnSpc>
              <a:spcPct val="90000"/>
            </a:lnSpc>
            <a:spcBef>
              <a:spcPct val="0"/>
            </a:spcBef>
            <a:spcAft>
              <a:spcPct val="35000"/>
            </a:spcAft>
            <a:buNone/>
          </a:pPr>
          <a:r>
            <a:rPr lang="en-US" sz="1600" kern="1200" dirty="0"/>
            <a:t>Figure out your threshold to act given the </a:t>
          </a:r>
          <a:r>
            <a:rPr lang="en-US" sz="1600" kern="1200"/>
            <a:t>model output</a:t>
          </a:r>
          <a:endParaRPr lang="en-US" sz="1600" kern="1200" dirty="0"/>
        </a:p>
      </dsp:txBody>
      <dsp:txXfrm>
        <a:off x="2059409" y="2144219"/>
        <a:ext cx="1849851" cy="1595630"/>
      </dsp:txXfrm>
    </dsp:sp>
    <dsp:sp modelId="{A2363CFC-4A5A-A14A-BFD6-CECD05602106}">
      <dsp:nvSpPr>
        <dsp:cNvPr id="0" name=""/>
        <dsp:cNvSpPr/>
      </dsp:nvSpPr>
      <dsp:spPr>
        <a:xfrm>
          <a:off x="4114800" y="1197345"/>
          <a:ext cx="1849851" cy="72"/>
        </a:xfrm>
        <a:prstGeom prst="rect">
          <a:avLst/>
        </a:prstGeom>
        <a:solidFill>
          <a:schemeClr val="accent2">
            <a:tint val="40000"/>
            <a:alpha val="90000"/>
            <a:hueOff val="2741357"/>
            <a:satOff val="-2388"/>
            <a:lumOff val="-3"/>
            <a:alphaOff val="0"/>
          </a:schemeClr>
        </a:solidFill>
        <a:ln w="9525" cap="flat" cmpd="sng" algn="ctr">
          <a:solidFill>
            <a:schemeClr val="accent2">
              <a:tint val="40000"/>
              <a:alpha val="90000"/>
              <a:hueOff val="2741357"/>
              <a:satOff val="-2388"/>
              <a:lumOff val="-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C998D29-8DC0-4246-9AE1-4647B344F4D7}">
      <dsp:nvSpPr>
        <dsp:cNvPr id="0" name=""/>
        <dsp:cNvSpPr/>
      </dsp:nvSpPr>
      <dsp:spPr>
        <a:xfrm>
          <a:off x="6013981" y="1128211"/>
          <a:ext cx="94547" cy="177864"/>
        </a:xfrm>
        <a:prstGeom prst="chevron">
          <a:avLst>
            <a:gd name="adj" fmla="val 90000"/>
          </a:avLst>
        </a:prstGeom>
        <a:solidFill>
          <a:schemeClr val="accent2">
            <a:tint val="40000"/>
            <a:alpha val="90000"/>
            <a:hueOff val="3198249"/>
            <a:satOff val="-2786"/>
            <a:lumOff val="-4"/>
            <a:alphaOff val="0"/>
          </a:schemeClr>
        </a:solidFill>
        <a:ln w="9525" cap="flat" cmpd="sng" algn="ctr">
          <a:solidFill>
            <a:schemeClr val="accent2">
              <a:tint val="40000"/>
              <a:alpha val="90000"/>
              <a:hueOff val="3198249"/>
              <a:satOff val="-2786"/>
              <a:lumOff val="-4"/>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5B0E5F14-4D2B-4F4E-8CB5-BD35EA521A23}">
      <dsp:nvSpPr>
        <dsp:cNvPr id="0" name=""/>
        <dsp:cNvSpPr/>
      </dsp:nvSpPr>
      <dsp:spPr>
        <a:xfrm>
          <a:off x="4628700" y="786356"/>
          <a:ext cx="822049" cy="822049"/>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1900" tIns="31900" rIns="31900" bIns="31900" numCol="1" spcCol="1270" anchor="ctr" anchorCtr="0">
          <a:noAutofit/>
        </a:bodyPr>
        <a:lstStyle/>
        <a:p>
          <a:pPr marL="0" lvl="0" indent="0" algn="ctr" defTabSz="1955800">
            <a:lnSpc>
              <a:spcPct val="90000"/>
            </a:lnSpc>
            <a:spcBef>
              <a:spcPct val="0"/>
            </a:spcBef>
            <a:spcAft>
              <a:spcPct val="35000"/>
            </a:spcAft>
            <a:buNone/>
          </a:pPr>
          <a:r>
            <a:rPr lang="en-US" sz="4400" kern="1200" dirty="0"/>
            <a:t>9</a:t>
          </a:r>
        </a:p>
      </dsp:txBody>
      <dsp:txXfrm>
        <a:off x="4749086" y="906742"/>
        <a:ext cx="581277" cy="581277"/>
      </dsp:txXfrm>
    </dsp:sp>
    <dsp:sp modelId="{FC2C5C2E-967D-8547-B922-90C9C9274A5E}">
      <dsp:nvSpPr>
        <dsp:cNvPr id="0" name=""/>
        <dsp:cNvSpPr/>
      </dsp:nvSpPr>
      <dsp:spPr>
        <a:xfrm>
          <a:off x="4114800" y="1774249"/>
          <a:ext cx="1849851" cy="1965600"/>
        </a:xfrm>
        <a:prstGeom prst="upArrowCallout">
          <a:avLst>
            <a:gd name="adj1" fmla="val 50000"/>
            <a:gd name="adj2" fmla="val 20000"/>
            <a:gd name="adj3" fmla="val 20000"/>
            <a:gd name="adj4" fmla="val 100000"/>
          </a:avLst>
        </a:prstGeom>
        <a:solidFill>
          <a:schemeClr val="accent2">
            <a:tint val="40000"/>
            <a:alpha val="90000"/>
            <a:hueOff val="3655142"/>
            <a:satOff val="-3184"/>
            <a:lumOff val="-4"/>
            <a:alphaOff val="0"/>
          </a:schemeClr>
        </a:solidFill>
        <a:ln w="9525" cap="flat" cmpd="sng" algn="ctr">
          <a:solidFill>
            <a:schemeClr val="accent2">
              <a:tint val="40000"/>
              <a:alpha val="90000"/>
              <a:hueOff val="3655142"/>
              <a:satOff val="-3184"/>
              <a:lumOff val="-4"/>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5918" tIns="165100" rIns="145918" bIns="165100" numCol="1" spcCol="1270" anchor="t" anchorCtr="0">
          <a:noAutofit/>
        </a:bodyPr>
        <a:lstStyle/>
        <a:p>
          <a:pPr marL="0" lvl="0" indent="0" algn="l" defTabSz="711200">
            <a:lnSpc>
              <a:spcPct val="90000"/>
            </a:lnSpc>
            <a:spcBef>
              <a:spcPct val="0"/>
            </a:spcBef>
            <a:spcAft>
              <a:spcPct val="35000"/>
            </a:spcAft>
            <a:buNone/>
          </a:pPr>
          <a:r>
            <a:rPr lang="en-US" sz="1600" kern="1200" dirty="0"/>
            <a:t>Ask whether the action taken can make a difference</a:t>
          </a:r>
        </a:p>
      </dsp:txBody>
      <dsp:txXfrm>
        <a:off x="4114800" y="2144219"/>
        <a:ext cx="1849851" cy="1595630"/>
      </dsp:txXfrm>
    </dsp:sp>
    <dsp:sp modelId="{C88461B6-F5D8-BD4E-8C7A-C78DD4DE32DE}">
      <dsp:nvSpPr>
        <dsp:cNvPr id="0" name=""/>
        <dsp:cNvSpPr/>
      </dsp:nvSpPr>
      <dsp:spPr>
        <a:xfrm>
          <a:off x="6170190" y="1197345"/>
          <a:ext cx="924925" cy="72"/>
        </a:xfrm>
        <a:prstGeom prst="rect">
          <a:avLst/>
        </a:prstGeom>
        <a:solidFill>
          <a:schemeClr val="accent2">
            <a:tint val="40000"/>
            <a:alpha val="90000"/>
            <a:hueOff val="4112035"/>
            <a:satOff val="-3582"/>
            <a:lumOff val="-5"/>
            <a:alphaOff val="0"/>
          </a:schemeClr>
        </a:solidFill>
        <a:ln w="9525" cap="flat" cmpd="sng" algn="ctr">
          <a:solidFill>
            <a:schemeClr val="accent2">
              <a:tint val="40000"/>
              <a:alpha val="90000"/>
              <a:hueOff val="4112035"/>
              <a:satOff val="-3582"/>
              <a:lumOff val="-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8AA8833-BBF8-C447-B8F5-87550BD4BD99}">
      <dsp:nvSpPr>
        <dsp:cNvPr id="0" name=""/>
        <dsp:cNvSpPr/>
      </dsp:nvSpPr>
      <dsp:spPr>
        <a:xfrm>
          <a:off x="6684091" y="786356"/>
          <a:ext cx="822049" cy="822049"/>
        </a:xfrm>
        <a:prstGeom prst="ellipse">
          <a:avLst/>
        </a:prstGeom>
        <a:gradFill rotWithShape="0">
          <a:gsLst>
            <a:gs pos="0">
              <a:schemeClr val="accent2">
                <a:hueOff val="4681520"/>
                <a:satOff val="-5839"/>
                <a:lumOff val="1373"/>
                <a:alphaOff val="0"/>
                <a:shade val="51000"/>
                <a:satMod val="130000"/>
              </a:schemeClr>
            </a:gs>
            <a:gs pos="80000">
              <a:schemeClr val="accent2">
                <a:hueOff val="4681520"/>
                <a:satOff val="-5839"/>
                <a:lumOff val="1373"/>
                <a:alphaOff val="0"/>
                <a:shade val="93000"/>
                <a:satMod val="130000"/>
              </a:schemeClr>
            </a:gs>
            <a:gs pos="100000">
              <a:schemeClr val="accent2">
                <a:hueOff val="4681520"/>
                <a:satOff val="-5839"/>
                <a:lumOff val="1373"/>
                <a:alphaOff val="0"/>
                <a:shade val="94000"/>
                <a:satMod val="135000"/>
              </a:schemeClr>
            </a:gs>
          </a:gsLst>
          <a:lin ang="16200000" scaled="0"/>
        </a:gradFill>
        <a:ln w="9525" cap="flat" cmpd="sng" algn="ctr">
          <a:solidFill>
            <a:schemeClr val="accent2">
              <a:hueOff val="4681520"/>
              <a:satOff val="-5839"/>
              <a:lumOff val="137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1900" tIns="31900" rIns="31900" bIns="31900" numCol="1" spcCol="1270" anchor="ctr" anchorCtr="0">
          <a:noAutofit/>
        </a:bodyPr>
        <a:lstStyle/>
        <a:p>
          <a:pPr marL="0" lvl="0" indent="0" algn="ctr" defTabSz="1778000">
            <a:lnSpc>
              <a:spcPct val="90000"/>
            </a:lnSpc>
            <a:spcBef>
              <a:spcPct val="0"/>
            </a:spcBef>
            <a:spcAft>
              <a:spcPct val="35000"/>
            </a:spcAft>
            <a:buNone/>
          </a:pPr>
          <a:r>
            <a:rPr lang="en-US" sz="4000" kern="1200" dirty="0"/>
            <a:t>10</a:t>
          </a:r>
          <a:endParaRPr lang="en-US" sz="2000" kern="1200" dirty="0"/>
        </a:p>
      </dsp:txBody>
      <dsp:txXfrm>
        <a:off x="6804477" y="906742"/>
        <a:ext cx="581277" cy="581277"/>
      </dsp:txXfrm>
    </dsp:sp>
    <dsp:sp modelId="{725E258C-D923-1E4D-9F7F-772C50880558}">
      <dsp:nvSpPr>
        <dsp:cNvPr id="0" name=""/>
        <dsp:cNvSpPr/>
      </dsp:nvSpPr>
      <dsp:spPr>
        <a:xfrm>
          <a:off x="6170190" y="1774249"/>
          <a:ext cx="1849851" cy="1965600"/>
        </a:xfrm>
        <a:prstGeom prst="upArrowCallout">
          <a:avLst>
            <a:gd name="adj1" fmla="val 50000"/>
            <a:gd name="adj2" fmla="val 20000"/>
            <a:gd name="adj3" fmla="val 20000"/>
            <a:gd name="adj4" fmla="val 100000"/>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5918" tIns="165100" rIns="145918" bIns="165100" numCol="1" spcCol="1270" anchor="t" anchorCtr="0">
          <a:noAutofit/>
        </a:bodyPr>
        <a:lstStyle/>
        <a:p>
          <a:pPr marL="0" lvl="0" indent="0" algn="l" defTabSz="711200">
            <a:lnSpc>
              <a:spcPct val="90000"/>
            </a:lnSpc>
            <a:spcBef>
              <a:spcPct val="0"/>
            </a:spcBef>
            <a:spcAft>
              <a:spcPct val="35000"/>
            </a:spcAft>
            <a:buFont typeface="+mj-lt"/>
            <a:buNone/>
          </a:pPr>
          <a:r>
            <a:rPr lang="en-US" sz="1600" kern="1200" dirty="0"/>
            <a:t>Define, measure, and monitor the outcome you hoped to change</a:t>
          </a:r>
        </a:p>
      </dsp:txBody>
      <dsp:txXfrm>
        <a:off x="6170190" y="2144219"/>
        <a:ext cx="1849851" cy="159563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FB42DD-36C4-DE44-9362-98C1A640C804}" type="datetimeFigureOut">
              <a:rPr lang="en-US" smtClean="0"/>
              <a:t>11/5/24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6E3856-4C8C-5E4F-9DFD-C348D6494BAC}" type="slidenum">
              <a:rPr lang="en-US" smtClean="0"/>
              <a:t>‹#›</a:t>
            </a:fld>
            <a:endParaRPr lang="en-US"/>
          </a:p>
        </p:txBody>
      </p:sp>
    </p:spTree>
    <p:extLst>
      <p:ext uri="{BB962C8B-B14F-4D97-AF65-F5344CB8AC3E}">
        <p14:creationId xmlns:p14="http://schemas.microsoft.com/office/powerpoint/2010/main" val="1848920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jamanetwork.com/journals/jama/fullarticle/2752750#jvp190132f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FontTx/>
              <a:buChar char="-"/>
            </a:pPr>
            <a:r>
              <a:rPr lang="en-US" dirty="0"/>
              <a:t>Intro</a:t>
            </a:r>
          </a:p>
          <a:p>
            <a:pPr marL="171450" marR="0" lvl="0" indent="-171450" algn="l" rtl="0">
              <a:lnSpc>
                <a:spcPct val="100000"/>
              </a:lnSpc>
              <a:spcBef>
                <a:spcPts val="0"/>
              </a:spcBef>
              <a:spcAft>
                <a:spcPts val="0"/>
              </a:spcAft>
              <a:buClr>
                <a:schemeClr val="dk1"/>
              </a:buClr>
              <a:buFontTx/>
              <a:buChar char="-"/>
            </a:pPr>
            <a:r>
              <a:rPr lang="en-US" dirty="0"/>
              <a:t>Continuation of last lecture </a:t>
            </a:r>
          </a:p>
          <a:p>
            <a:pPr marL="171450" marR="0" lvl="0" indent="-171450" algn="l" rtl="0">
              <a:lnSpc>
                <a:spcPct val="100000"/>
              </a:lnSpc>
              <a:spcBef>
                <a:spcPts val="0"/>
              </a:spcBef>
              <a:spcAft>
                <a:spcPts val="0"/>
              </a:spcAft>
              <a:buClr>
                <a:schemeClr val="dk1"/>
              </a:buClr>
              <a:buFontTx/>
              <a:buChar char="-"/>
            </a:pPr>
            <a:r>
              <a:rPr lang="en-US" dirty="0"/>
              <a:t>Feedback on what needs clarification</a:t>
            </a:r>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566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-Mortality prediction identifies a problem (whether someone will die), but they don’t tell you what the best decision is in that scenario</a:t>
            </a:r>
          </a:p>
          <a:p>
            <a:pPr marL="171450" indent="-171450">
              <a:buFontTx/>
              <a:buChar char="-"/>
            </a:pPr>
            <a:r>
              <a:rPr lang="en-US" dirty="0"/>
              <a:t>A causal analysis (exploring whether treatment A vs. B is better) can help with decision-making, but it’s also an entirely different problem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2174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Find a condition with a low prevalence (e.g. 1-3:100), where the pre-test probability is too low to offer an intervention to everyone.</a:t>
            </a:r>
          </a:p>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11</a:t>
            </a:fld>
            <a:endParaRPr lang="en-US"/>
          </a:p>
        </p:txBody>
      </p:sp>
    </p:spTree>
    <p:extLst>
      <p:ext uri="{BB962C8B-B14F-4D97-AF65-F5344CB8AC3E}">
        <p14:creationId xmlns:p14="http://schemas.microsoft.com/office/powerpoint/2010/main" val="2719927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F5CBA06-0FDD-4DF3-9799-337BD93423B3}" type="slidenum">
              <a:rPr lang="en-US" smtClean="0"/>
              <a:t>12</a:t>
            </a:fld>
            <a:endParaRPr lang="en-US"/>
          </a:p>
        </p:txBody>
      </p:sp>
    </p:spTree>
    <p:extLst>
      <p:ext uri="{BB962C8B-B14F-4D97-AF65-F5344CB8AC3E}">
        <p14:creationId xmlns:p14="http://schemas.microsoft.com/office/powerpoint/2010/main" val="581644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basic premise of this paper was to examine an algorithm used by US hospitals to to allocate really sick patients to high risk care management programs; since these are very resource-intensive and expensive, the idea was that the model could help identify which patients would get the most benefit from such a program.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results suggest that the driving force behind the bias we detect is that Black patients generate lesser medical expenses, conditional on health, even when we account for specific comorbidities. As a result, accurate prediction of costs necessarily means being racially biased on health.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might these disparities in cost arise?</a:t>
            </a:r>
          </a:p>
          <a:p>
            <a:pPr marL="228600" indent="-228600">
              <a:buFont typeface="+mj-lt"/>
              <a:buAutoNum type="arabicPeriod"/>
            </a:pPr>
            <a:r>
              <a:rPr lang="en-US" sz="1200" kern="1200" dirty="0">
                <a:solidFill>
                  <a:schemeClr val="tx1"/>
                </a:solidFill>
                <a:effectLst/>
                <a:latin typeface="+mn-lt"/>
                <a:ea typeface="+mn-ea"/>
                <a:cs typeface="+mn-cs"/>
              </a:rPr>
              <a:t>Poor patients face substantial barriers to accessing health care, even when enrolled in insurance plans. Although the population we study is entirely insured, there are many other mechanisms by which poverty can lead to disparities in use of health care: geography and differential access to transportation, competing demands from jobs or childcare, or knowledge of reasons to seek care.</a:t>
            </a:r>
          </a:p>
          <a:p>
            <a:pPr marL="228600" indent="-228600">
              <a:buFont typeface="+mj-lt"/>
              <a:buAutoNum type="arabicPeriod"/>
            </a:pPr>
            <a:r>
              <a:rPr lang="en-US" sz="1200" kern="1200" dirty="0">
                <a:solidFill>
                  <a:schemeClr val="tx1"/>
                </a:solidFill>
                <a:effectLst/>
                <a:latin typeface="+mn-lt"/>
                <a:ea typeface="+mn-ea"/>
                <a:cs typeface="+mn-cs"/>
              </a:rPr>
              <a:t>Race could affect costs directly via several channels: direct (“taste-based”) discrimination, changes to the doctor–patient relationship, or others.</a:t>
            </a:r>
          </a:p>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13</a:t>
            </a:fld>
            <a:endParaRPr lang="en-US"/>
          </a:p>
        </p:txBody>
      </p:sp>
    </p:spTree>
    <p:extLst>
      <p:ext uri="{BB962C8B-B14F-4D97-AF65-F5344CB8AC3E}">
        <p14:creationId xmlns:p14="http://schemas.microsoft.com/office/powerpoint/2010/main" val="38284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algorithm is not racially biased,” a company spokesman, Tyler Mason, wrote in a statement emailed to STAT in July. “The study in question mischaracterized a cost prediction algorithm used in a clinical analytics tool based on one health system’s incorrect use of it, which was inconsistent with any recommended use of the tool.”</a:t>
            </a:r>
          </a:p>
          <a:p>
            <a:endParaRPr lang="en-US" sz="1200" b="0" i="0" kern="1200" dirty="0">
              <a:solidFill>
                <a:schemeClr val="tx1"/>
              </a:solidFill>
              <a:effectLst/>
              <a:latin typeface="+mn-lt"/>
              <a:ea typeface="+mn-ea"/>
              <a:cs typeface="+mn-cs"/>
            </a:endParaRPr>
          </a:p>
          <a:p>
            <a:r>
              <a:rPr lang="en-US" dirty="0"/>
              <a:t>https://</a:t>
            </a:r>
            <a:r>
              <a:rPr lang="en-US" dirty="0" err="1"/>
              <a:t>www.statnews.com</a:t>
            </a:r>
            <a:r>
              <a:rPr lang="en-US" dirty="0"/>
              <a:t>/2020/10/13/how-software-infuses-racism-into-us-health-care/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Media often complains about "biased algorithms", when in truth it is the data they learned from which are biased, and the humans who used them who made the sloppy causal assumption.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514350" indent="-514350">
              <a:buFont typeface="+mj-lt"/>
              <a:buAutoNum type="arabicPeriod"/>
            </a:pPr>
            <a:r>
              <a:rPr lang="en-US" dirty="0"/>
              <a:t>Using data with institutionalized bias.</a:t>
            </a:r>
          </a:p>
          <a:p>
            <a:pPr marL="914400" lvl="1" indent="-271463">
              <a:buFont typeface="Arial" panose="020B0604020202020204" pitchFamily="34" charset="0"/>
              <a:buChar char="•"/>
            </a:pPr>
            <a:r>
              <a:rPr lang="en-US" dirty="0"/>
              <a:t>If a certain population always got less care, the machine will learn that they get less care — it is the human's fallacy to infer that they </a:t>
            </a:r>
            <a:r>
              <a:rPr lang="en-US" i="1" dirty="0"/>
              <a:t>need</a:t>
            </a:r>
            <a:r>
              <a:rPr lang="en-US" dirty="0"/>
              <a:t> less care.</a:t>
            </a:r>
          </a:p>
          <a:p>
            <a:pPr marL="514350" indent="-514350">
              <a:buFont typeface="+mj-lt"/>
              <a:buAutoNum type="arabicPeriod"/>
            </a:pPr>
            <a:r>
              <a:rPr lang="en-US" dirty="0"/>
              <a:t>Bias due to label choice. </a:t>
            </a:r>
          </a:p>
          <a:p>
            <a:pPr marL="914400" lvl="1" indent="-273050">
              <a:buFont typeface="Arial" panose="020B0604020202020204" pitchFamily="34" charset="0"/>
              <a:buChar char="•"/>
            </a:pPr>
            <a:r>
              <a:rPr lang="en-US" dirty="0"/>
              <a:t>Predicting a surrogate and then finding bias for the primary outcome</a:t>
            </a:r>
          </a:p>
          <a:p>
            <a:pPr marL="576263" indent="-560388">
              <a:buFont typeface="+mj-lt"/>
              <a:buAutoNum type="arabicPeriod"/>
            </a:pPr>
            <a:r>
              <a:rPr lang="en-US" dirty="0"/>
              <a:t>Unequal allocation of an intervention given equal need.</a:t>
            </a:r>
          </a:p>
          <a:p>
            <a:pPr marL="576263" indent="-560388">
              <a:buFont typeface="+mj-lt"/>
              <a:buAutoNum type="arabicPeriod"/>
            </a:pPr>
            <a:r>
              <a:rPr lang="en-US" dirty="0"/>
              <a:t>Unequal efficacy of the intervention, and a difference in accrued benefit.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15</a:t>
            </a:fld>
            <a:endParaRPr lang="en-US"/>
          </a:p>
        </p:txBody>
      </p:sp>
    </p:spTree>
    <p:extLst>
      <p:ext uri="{BB962C8B-B14F-4D97-AF65-F5344CB8AC3E}">
        <p14:creationId xmlns:p14="http://schemas.microsoft.com/office/powerpoint/2010/main" val="16745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Representative harm occurs when systems reinforce the subordination of certain groups along the lines of identity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780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6235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Fixing systematic different in the algorithm output is not enough to ensure equal accrual of benefit</a:t>
            </a:r>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18</a:t>
            </a:fld>
            <a:endParaRPr lang="en-US"/>
          </a:p>
        </p:txBody>
      </p:sp>
    </p:spTree>
    <p:extLst>
      <p:ext uri="{BB962C8B-B14F-4D97-AF65-F5344CB8AC3E}">
        <p14:creationId xmlns:p14="http://schemas.microsoft.com/office/powerpoint/2010/main" val="216040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061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F5CBA06-0FDD-4DF3-9799-337BD93423B3}" type="slidenum">
              <a:rPr lang="en-US" smtClean="0"/>
              <a:t>20</a:t>
            </a:fld>
            <a:endParaRPr lang="en-US"/>
          </a:p>
        </p:txBody>
      </p:sp>
    </p:spTree>
    <p:extLst>
      <p:ext uri="{BB962C8B-B14F-4D97-AF65-F5344CB8AC3E}">
        <p14:creationId xmlns:p14="http://schemas.microsoft.com/office/powerpoint/2010/main" val="194124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2</a:t>
            </a:fld>
            <a:endParaRPr lang="en-US"/>
          </a:p>
        </p:txBody>
      </p:sp>
    </p:spTree>
    <p:extLst>
      <p:ext uri="{BB962C8B-B14F-4D97-AF65-F5344CB8AC3E}">
        <p14:creationId xmlns:p14="http://schemas.microsoft.com/office/powerpoint/2010/main" val="710260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985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800" dirty="0">
                <a:solidFill>
                  <a:srgbClr val="55565A"/>
                </a:solidFill>
                <a:latin typeface="Source Sans Pro Light" panose="020B0403030403020204" pitchFamily="34" charset="0"/>
                <a:ea typeface="Source Sans Pro Light" panose="020B0403030403020204" pitchFamily="34" charset="0"/>
              </a:rPr>
              <a:t>https://analytics-</a:t>
            </a:r>
            <a:r>
              <a:rPr lang="en-US" sz="800" dirty="0" err="1">
                <a:solidFill>
                  <a:srgbClr val="55565A"/>
                </a:solidFill>
                <a:latin typeface="Source Sans Pro Light" panose="020B0403030403020204" pitchFamily="34" charset="0"/>
                <a:ea typeface="Source Sans Pro Light" panose="020B0403030403020204" pitchFamily="34" charset="0"/>
              </a:rPr>
              <a:t>dashboard.shinyapps.io</a:t>
            </a:r>
            <a:r>
              <a:rPr lang="en-US" sz="800" dirty="0">
                <a:solidFill>
                  <a:srgbClr val="55565A"/>
                </a:solidFill>
                <a:latin typeface="Source Sans Pro Light" panose="020B0403030403020204" pitchFamily="34" charset="0"/>
                <a:ea typeface="Source Sans Pro Light" panose="020B0403030403020204" pitchFamily="34" charset="0"/>
              </a:rPr>
              <a:t>/dashboard/</a:t>
            </a: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457123" rtl="0" eaLnBrk="1" fontAlgn="auto" latinLnBrk="0" hangingPunct="1">
              <a:lnSpc>
                <a:spcPct val="100000"/>
              </a:lnSpc>
              <a:spcBef>
                <a:spcPts val="0"/>
              </a:spcBef>
              <a:spcAft>
                <a:spcPts val="0"/>
              </a:spcAft>
              <a:buClrTx/>
              <a:buSzTx/>
              <a:buFontTx/>
              <a:buNone/>
              <a:tabLst/>
              <a:defRPr/>
            </a:pPr>
            <a:r>
              <a:rPr lang="en-US" sz="800" dirty="0"/>
              <a:t>FN = 37,085 = </a:t>
            </a:r>
            <a:r>
              <a:rPr lang="en-US" sz="800" b="0" i="0" u="none" strike="noStrike" dirty="0" err="1">
                <a:solidFill>
                  <a:srgbClr val="000000"/>
                </a:solidFill>
                <a:effectLst/>
                <a:latin typeface="Source Sans Pro Light" panose="020B0403030403020204" pitchFamily="34" charset="0"/>
                <a:ea typeface="Source Sans Pro Light" panose="020B0403030403020204" pitchFamily="34" charset="0"/>
              </a:rPr>
              <a:t>Gade</a:t>
            </a:r>
            <a:r>
              <a:rPr lang="en-US" sz="800" b="0" i="0" u="none" strike="noStrike" dirty="0">
                <a:solidFill>
                  <a:srgbClr val="000000"/>
                </a:solidFill>
                <a:effectLst/>
                <a:latin typeface="Source Sans Pro Light" panose="020B0403030403020204" pitchFamily="34" charset="0"/>
                <a:ea typeface="Source Sans Pro Light" panose="020B0403030403020204" pitchFamily="34" charset="0"/>
              </a:rPr>
              <a:t> et al.  original value of 21252 * inflation multiplier of 1.745</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Source Sans Pro Light" panose="020B0403030403020204" pitchFamily="34" charset="0"/>
                <a:ea typeface="Source Sans Pro Light" panose="020B0403030403020204" pitchFamily="34" charset="0"/>
              </a:rPr>
              <a:t>TP = 28,613 = </a:t>
            </a:r>
            <a:r>
              <a:rPr lang="en-US" sz="1200" b="0" i="0" u="none" strike="noStrike" dirty="0" err="1">
                <a:solidFill>
                  <a:srgbClr val="000000"/>
                </a:solidFill>
                <a:effectLst/>
                <a:latin typeface="Source Sans Pro Light" panose="020B0403030403020204" pitchFamily="34" charset="0"/>
                <a:ea typeface="Source Sans Pro Light" panose="020B0403030403020204" pitchFamily="34" charset="0"/>
              </a:rPr>
              <a:t>Gade</a:t>
            </a:r>
            <a:r>
              <a:rPr lang="en-US" sz="1200" b="0" i="0" u="none" strike="noStrike" dirty="0">
                <a:solidFill>
                  <a:srgbClr val="000000"/>
                </a:solidFill>
                <a:effectLst/>
                <a:latin typeface="Source Sans Pro Light" panose="020B0403030403020204" pitchFamily="34" charset="0"/>
                <a:ea typeface="Source Sans Pro Light" panose="020B0403030403020204" pitchFamily="34" charset="0"/>
              </a:rPr>
              <a:t> et al.  Net savings of 4855 * inflation multiplier, subtracted from </a:t>
            </a:r>
            <a:r>
              <a:rPr lang="en-US" sz="1200" dirty="0"/>
              <a:t>37,085</a:t>
            </a:r>
            <a:endParaRPr lang="en-US" sz="1200" b="0" i="0" u="none" strike="noStrike" baseline="-25000" dirty="0">
              <a:solidFill>
                <a:srgbClr val="000000"/>
              </a:solidFill>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effectLst/>
                <a:latin typeface="Source Sans Pro Light" panose="020B0403030403020204" pitchFamily="34" charset="0"/>
                <a:ea typeface="Source Sans Pro Light" panose="020B0403030403020204" pitchFamily="34" charset="0"/>
              </a:rPr>
              <a:t>FP = 14,970 = </a:t>
            </a:r>
            <a:r>
              <a:rPr lang="en-US" sz="2800" b="0" i="0" u="none" strike="noStrike" dirty="0">
                <a:solidFill>
                  <a:srgbClr val="000000"/>
                </a:solidFill>
                <a:effectLst/>
                <a:latin typeface="Source Sans Pro Light" panose="020B0403030403020204" pitchFamily="34" charset="0"/>
                <a:ea typeface="Source Sans Pro Light" panose="020B0403030403020204" pitchFamily="34" charset="0"/>
              </a:rPr>
              <a:t>11,646</a:t>
            </a:r>
            <a:r>
              <a:rPr lang="en-US" sz="2800" b="0" i="0" u="none" strike="noStrike" baseline="-25000" dirty="0">
                <a:solidFill>
                  <a:srgbClr val="000000"/>
                </a:solidFill>
                <a:effectLst/>
                <a:latin typeface="Source Sans Pro Light" panose="020B0403030403020204" pitchFamily="34" charset="0"/>
                <a:ea typeface="Source Sans Pro Light" panose="020B0403030403020204" pitchFamily="34" charset="0"/>
              </a:rPr>
              <a:t> </a:t>
            </a:r>
            <a:r>
              <a:rPr lang="en-US" sz="2800" b="0" i="0" u="none" strike="noStrike" dirty="0">
                <a:solidFill>
                  <a:srgbClr val="000000"/>
                </a:solidFill>
                <a:effectLst/>
                <a:latin typeface="Source Sans Pro Light" panose="020B0403030403020204" pitchFamily="34" charset="0"/>
                <a:ea typeface="Source Sans Pro Light" panose="020B0403030403020204" pitchFamily="34" charset="0"/>
              </a:rPr>
              <a:t>+ inflation adjusted cost of intervention (3,324)</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2800" b="0" i="0" u="none" strike="noStrike" dirty="0">
                <a:solidFill>
                  <a:srgbClr val="000000"/>
                </a:solidFill>
                <a:effectLst/>
                <a:latin typeface="Source Sans Pro Light" panose="020B0403030403020204" pitchFamily="34" charset="0"/>
                <a:ea typeface="Source Sans Pro Light" panose="020B0403030403020204" pitchFamily="34" charset="0"/>
              </a:rPr>
              <a:t>TN = 11,646 = </a:t>
            </a:r>
            <a:r>
              <a:rPr lang="en-US" sz="4800" b="0" i="0" u="none" strike="noStrike" dirty="0">
                <a:solidFill>
                  <a:srgbClr val="000000"/>
                </a:solidFill>
                <a:effectLst/>
                <a:latin typeface="Source Sans Pro Light" panose="020B0403030403020204" pitchFamily="34" charset="0"/>
                <a:ea typeface="Source Sans Pro Light" panose="020B0403030403020204" pitchFamily="34" charset="0"/>
              </a:rPr>
              <a:t>Per capita spend in US, 2018, Peterson-Kaiser </a:t>
            </a:r>
            <a:endParaRPr lang="en-US" sz="4800" b="0"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2800" b="0" i="0" baseline="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effectLst/>
                <a:latin typeface="Source Sans Pro Light" panose="020B0403030403020204" pitchFamily="34" charset="0"/>
                <a:ea typeface="Source Sans Pro Light" panose="020B0403030403020204" pitchFamily="34" charset="0"/>
              </a:rPr>
              <a:t>U (TP – FN) = 28,613 – 37,085 = -8,472</a:t>
            </a: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1200" b="0"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effectLst/>
                <a:latin typeface="Source Sans Pro Light" panose="020B0403030403020204" pitchFamily="34" charset="0"/>
                <a:ea typeface="Source Sans Pro Light" panose="020B0403030403020204" pitchFamily="34" charset="0"/>
              </a:rPr>
              <a:t>Spending $3,324 to save $8,472</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50700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1c540046b_2_4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g61c540046b_2_413:notes"/>
          <p:cNvSpPr txBox="1">
            <a:spLocks noGrp="1"/>
          </p:cNvSpPr>
          <p:nvPr>
            <p:ph type="body" idx="1"/>
          </p:nvPr>
        </p:nvSpPr>
        <p:spPr>
          <a:xfrm>
            <a:off x="685800" y="4343400"/>
            <a:ext cx="5486400" cy="4114800"/>
          </a:xfrm>
          <a:prstGeom prst="rect">
            <a:avLst/>
          </a:prstGeom>
          <a:noFill/>
          <a:ln>
            <a:noFill/>
          </a:ln>
        </p:spPr>
        <p:txBody>
          <a:bodyPr spcFirstLastPara="1" wrap="square" lIns="91300" tIns="45650" rIns="91300" bIns="45650" anchor="t" anchorCtr="0">
            <a:noAutofit/>
          </a:body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400" dirty="0"/>
              <a:t>FN = 37,085 = </a:t>
            </a:r>
            <a:r>
              <a:rPr lang="en-US" sz="1400" b="0" i="0" u="none" strike="noStrike" dirty="0" err="1">
                <a:solidFill>
                  <a:srgbClr val="000000"/>
                </a:solidFill>
                <a:effectLst/>
                <a:latin typeface="Source Sans Pro Light" panose="020B0403030403020204" pitchFamily="34" charset="0"/>
                <a:ea typeface="Source Sans Pro Light" panose="020B0403030403020204" pitchFamily="34" charset="0"/>
              </a:rPr>
              <a:t>Gade</a:t>
            </a:r>
            <a:r>
              <a:rPr lang="en-US" sz="1400" b="0" i="0" u="none" strike="noStrike" dirty="0">
                <a:solidFill>
                  <a:srgbClr val="000000"/>
                </a:solidFill>
                <a:effectLst/>
                <a:latin typeface="Source Sans Pro Light" panose="020B0403030403020204" pitchFamily="34" charset="0"/>
                <a:ea typeface="Source Sans Pro Light" panose="020B0403030403020204" pitchFamily="34" charset="0"/>
              </a:rPr>
              <a:t> et al.  original value of 21252 * inflation multiplier of 1.745</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Source Sans Pro Light" panose="020B0403030403020204" pitchFamily="34" charset="0"/>
                <a:ea typeface="Source Sans Pro Light" panose="020B0403030403020204" pitchFamily="34" charset="0"/>
              </a:rPr>
              <a:t>TP = 28,613 = </a:t>
            </a:r>
            <a:r>
              <a:rPr lang="en-US" sz="3200" b="0" i="0" u="none" strike="noStrike" dirty="0" err="1">
                <a:solidFill>
                  <a:srgbClr val="000000"/>
                </a:solidFill>
                <a:effectLst/>
                <a:latin typeface="Source Sans Pro Light" panose="020B0403030403020204" pitchFamily="34" charset="0"/>
                <a:ea typeface="Source Sans Pro Light" panose="020B0403030403020204" pitchFamily="34" charset="0"/>
              </a:rPr>
              <a:t>Gade</a:t>
            </a:r>
            <a:r>
              <a:rPr lang="en-US" sz="3200" b="0" i="0" u="none" strike="noStrike" dirty="0">
                <a:solidFill>
                  <a:srgbClr val="000000"/>
                </a:solidFill>
                <a:effectLst/>
                <a:latin typeface="Source Sans Pro Light" panose="020B0403030403020204" pitchFamily="34" charset="0"/>
                <a:ea typeface="Source Sans Pro Light" panose="020B0403030403020204" pitchFamily="34" charset="0"/>
              </a:rPr>
              <a:t> et al.  Net savings of 4855 * inflation multiplier, subtracted from </a:t>
            </a:r>
            <a:r>
              <a:rPr lang="en-US" sz="3200" dirty="0"/>
              <a:t>37,085</a:t>
            </a:r>
            <a:endParaRPr lang="en-US" sz="3200" b="0" i="0" u="none" strike="noStrike" baseline="-25000" dirty="0">
              <a:solidFill>
                <a:srgbClr val="000000"/>
              </a:solidFill>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3200" b="0" i="0" u="none" strike="noStrike" baseline="0" dirty="0">
                <a:solidFill>
                  <a:srgbClr val="000000"/>
                </a:solidFill>
                <a:effectLst/>
                <a:latin typeface="Source Sans Pro Light" panose="020B0403030403020204" pitchFamily="34" charset="0"/>
                <a:ea typeface="Source Sans Pro Light" panose="020B0403030403020204" pitchFamily="34" charset="0"/>
              </a:rPr>
              <a:t>FP = 14,970 = </a:t>
            </a:r>
            <a:r>
              <a:rPr lang="en-US" sz="6000" b="0" i="0" u="none" strike="noStrike" dirty="0">
                <a:solidFill>
                  <a:srgbClr val="000000"/>
                </a:solidFill>
                <a:effectLst/>
                <a:latin typeface="Source Sans Pro Light" panose="020B0403030403020204" pitchFamily="34" charset="0"/>
                <a:ea typeface="Source Sans Pro Light" panose="020B0403030403020204" pitchFamily="34" charset="0"/>
              </a:rPr>
              <a:t>11,646</a:t>
            </a:r>
            <a:r>
              <a:rPr lang="en-US" sz="6000" b="0" i="0" u="none" strike="noStrike" baseline="-25000" dirty="0">
                <a:solidFill>
                  <a:srgbClr val="000000"/>
                </a:solidFill>
                <a:effectLst/>
                <a:latin typeface="Source Sans Pro Light" panose="020B0403030403020204" pitchFamily="34" charset="0"/>
                <a:ea typeface="Source Sans Pro Light" panose="020B0403030403020204" pitchFamily="34" charset="0"/>
              </a:rPr>
              <a:t> </a:t>
            </a:r>
            <a:r>
              <a:rPr lang="en-US" sz="6000" b="0" i="0" u="none" strike="noStrike" dirty="0">
                <a:solidFill>
                  <a:srgbClr val="000000"/>
                </a:solidFill>
                <a:effectLst/>
                <a:latin typeface="Source Sans Pro Light" panose="020B0403030403020204" pitchFamily="34" charset="0"/>
                <a:ea typeface="Source Sans Pro Light" panose="020B0403030403020204" pitchFamily="34" charset="0"/>
              </a:rPr>
              <a:t>+ inflation adjusted cost of intervention (3,324)</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6000" b="0" i="0" u="none" strike="noStrike" dirty="0">
                <a:solidFill>
                  <a:srgbClr val="000000"/>
                </a:solidFill>
                <a:effectLst/>
                <a:latin typeface="Source Sans Pro Light" panose="020B0403030403020204" pitchFamily="34" charset="0"/>
                <a:ea typeface="Source Sans Pro Light" panose="020B0403030403020204" pitchFamily="34" charset="0"/>
              </a:rPr>
              <a:t>TN = 11,646 = </a:t>
            </a:r>
            <a:r>
              <a:rPr lang="en-US" sz="9600" b="0" i="0" u="none" strike="noStrike" dirty="0">
                <a:solidFill>
                  <a:srgbClr val="000000"/>
                </a:solidFill>
                <a:effectLst/>
                <a:latin typeface="Source Sans Pro Light" panose="020B0403030403020204" pitchFamily="34" charset="0"/>
                <a:ea typeface="Source Sans Pro Light" panose="020B0403030403020204" pitchFamily="34" charset="0"/>
              </a:rPr>
              <a:t>Per capita spend in US, 2018, Peterson-Kaiser </a:t>
            </a:r>
            <a:endParaRPr lang="en-US" sz="9600" b="0"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6000" b="0" i="0" baseline="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3200" b="0" i="0" dirty="0">
                <a:effectLst/>
                <a:latin typeface="Source Sans Pro Light" panose="020B0403030403020204" pitchFamily="34" charset="0"/>
                <a:ea typeface="Source Sans Pro Light" panose="020B0403030403020204" pitchFamily="34" charset="0"/>
              </a:rPr>
              <a:t>U (TP – FN) = 28,613 – 37,085 = -8,472</a:t>
            </a: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3200" b="0"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3200" b="0" i="0" dirty="0">
                <a:effectLst/>
                <a:latin typeface="Source Sans Pro Light" panose="020B0403030403020204" pitchFamily="34" charset="0"/>
                <a:ea typeface="Source Sans Pro Light" panose="020B0403030403020204" pitchFamily="34" charset="0"/>
              </a:rPr>
              <a:t>Spending $3,324 to save $8,472</a:t>
            </a:r>
          </a:p>
          <a:p>
            <a:pPr marL="0" lvl="0" indent="0" algn="l" rtl="0">
              <a:spcBef>
                <a:spcPts val="0"/>
              </a:spcBef>
              <a:spcAft>
                <a:spcPts val="0"/>
              </a:spcAft>
              <a:buNone/>
            </a:pPr>
            <a:endParaRPr sz="1400" dirty="0"/>
          </a:p>
        </p:txBody>
      </p:sp>
      <p:sp>
        <p:nvSpPr>
          <p:cNvPr id="502" name="Google Shape;502;g61c540046b_2_413:notes"/>
          <p:cNvSpPr txBox="1">
            <a:spLocks noGrp="1"/>
          </p:cNvSpPr>
          <p:nvPr>
            <p:ph type="sldNum" idx="12"/>
          </p:nvPr>
        </p:nvSpPr>
        <p:spPr>
          <a:xfrm>
            <a:off x="3884614" y="8685212"/>
            <a:ext cx="2971800" cy="457200"/>
          </a:xfrm>
          <a:prstGeom prst="rect">
            <a:avLst/>
          </a:prstGeom>
          <a:noFill/>
          <a:ln>
            <a:noFill/>
          </a:ln>
        </p:spPr>
        <p:txBody>
          <a:bodyPr spcFirstLastPara="1" wrap="square" lIns="91300" tIns="45650" rIns="91300" bIns="45650" anchor="b" anchorCtr="0">
            <a:noAutofit/>
          </a:bodyPr>
          <a:lstStyle/>
          <a:p>
            <a:pPr marL="0" marR="0" lvl="0" indent="0" algn="r" defTabSz="457123"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1200" cap="none" spc="0" normalizeH="0" baseline="0" noProof="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23</a:t>
            </a:fld>
            <a:endParaRPr kumimoji="0" sz="14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164215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line is for d=1, which means act on every case.</a:t>
            </a:r>
          </a:p>
          <a:p>
            <a:r>
              <a:rPr lang="en-US" dirty="0"/>
              <a:t>Yellow line is for d=0, which means ignore every case.</a:t>
            </a:r>
          </a:p>
          <a:p>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3924075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3cd12ea8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3cd12e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9683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accent2"/>
                </a:solidFill>
                <a:effectLst/>
                <a:latin typeface="Source Sans Pro"/>
                <a:ea typeface="+mn-ea"/>
                <a:cs typeface="Source Sans Pro"/>
              </a:rPr>
              <a:t>Summary of simulations.  </a:t>
            </a:r>
          </a:p>
          <a:p>
            <a:pPr marL="171450" indent="-171450">
              <a:buFont typeface="Arial" panose="020B0604020202020204" pitchFamily="34" charset="0"/>
              <a:buChar char="•"/>
            </a:pPr>
            <a:r>
              <a:rPr lang="en-US" sz="1200" b="0" i="0" u="none" strike="noStrike" kern="1200" dirty="0">
                <a:solidFill>
                  <a:schemeClr val="accent2"/>
                </a:solidFill>
                <a:effectLst/>
                <a:latin typeface="Source Sans Pro"/>
                <a:ea typeface="+mn-ea"/>
                <a:cs typeface="Source Sans Pro"/>
              </a:rPr>
              <a:t>Our simulations sample the number of admission per day from historical data, and then take a bootstrap sample of patients for which we have both model output and admission information. </a:t>
            </a:r>
          </a:p>
          <a:p>
            <a:pPr marL="171450" indent="-171450">
              <a:buFont typeface="Arial" panose="020B0604020202020204" pitchFamily="34" charset="0"/>
              <a:buChar char="•"/>
            </a:pPr>
            <a:r>
              <a:rPr lang="en-US" sz="1200" b="0" i="0" u="none" strike="noStrike" kern="1200" dirty="0">
                <a:solidFill>
                  <a:schemeClr val="accent2"/>
                </a:solidFill>
                <a:effectLst/>
                <a:latin typeface="Source Sans Pro"/>
                <a:ea typeface="+mn-ea"/>
                <a:cs typeface="Source Sans Pro"/>
              </a:rPr>
              <a:t>This figure summarizes how each sampled patient is categorized as one of true positives, false positives, true negatives, and false negatives under the full simulation considering various factors that may alter this categorization.  </a:t>
            </a:r>
          </a:p>
          <a:p>
            <a:pPr marL="171450" indent="-171450">
              <a:buFont typeface="Arial" panose="020B0604020202020204" pitchFamily="34" charset="0"/>
              <a:buChar char="•"/>
            </a:pPr>
            <a:r>
              <a:rPr lang="en-US" sz="1200" b="0" i="0" u="none" strike="noStrike" kern="1200" dirty="0">
                <a:solidFill>
                  <a:schemeClr val="accent2"/>
                </a:solidFill>
                <a:effectLst/>
                <a:latin typeface="Source Sans Pro"/>
                <a:ea typeface="+mn-ea"/>
                <a:cs typeface="Source Sans Pro"/>
              </a:rPr>
              <a:t>Under the optimistic scenario, this disposition depends solely on whether the model agrees or disagrees with an expert clinician’s judgement.</a:t>
            </a:r>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794698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point 7 to slide 27</a:t>
            </a:r>
          </a:p>
          <a:p>
            <a:r>
              <a:rPr lang="en-US" dirty="0"/>
              <a:t>Connect point 8 to slide 26</a:t>
            </a:r>
          </a:p>
        </p:txBody>
      </p:sp>
      <p:sp>
        <p:nvSpPr>
          <p:cNvPr id="4" name="Slide Number Placeholder 3"/>
          <p:cNvSpPr>
            <a:spLocks noGrp="1"/>
          </p:cNvSpPr>
          <p:nvPr>
            <p:ph type="sldNum" sz="quarter" idx="5"/>
          </p:nvPr>
        </p:nvSpPr>
        <p:spPr/>
        <p:txBody>
          <a:bodyPr/>
          <a:lstStyle/>
          <a:p>
            <a:fld id="{EC6E3856-4C8C-5E4F-9DFD-C348D6494BAC}" type="slidenum">
              <a:rPr lang="en-US" smtClean="0"/>
              <a:t>27</a:t>
            </a:fld>
            <a:endParaRPr lang="en-US"/>
          </a:p>
        </p:txBody>
      </p:sp>
    </p:spTree>
    <p:extLst>
      <p:ext uri="{BB962C8B-B14F-4D97-AF65-F5344CB8AC3E}">
        <p14:creationId xmlns:p14="http://schemas.microsoft.com/office/powerpoint/2010/main" val="3220755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322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sng" kern="1200" dirty="0">
                <a:solidFill>
                  <a:schemeClr val="tx1"/>
                </a:solidFill>
                <a:effectLst/>
                <a:latin typeface="+mn-lt"/>
                <a:ea typeface="+mn-ea"/>
                <a:cs typeface="+mn-cs"/>
                <a:hlinkClick r:id="rId3"/>
              </a:rPr>
              <a:t>Figure</a:t>
            </a:r>
            <a:r>
              <a:rPr lang="en-US" sz="1200" b="0" i="0" kern="1200" dirty="0">
                <a:solidFill>
                  <a:schemeClr val="tx1"/>
                </a:solidFill>
                <a:effectLst/>
                <a:latin typeface="+mn-lt"/>
                <a:ea typeface="+mn-ea"/>
                <a:cs typeface="+mn-cs"/>
              </a:rPr>
              <a:t> presents potential outcomes for a simple interaction—for instance, when an AI recommends the drug and dosage for a patient with ovarian cancer</a:t>
            </a:r>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Assume </a:t>
            </a:r>
            <a:r>
              <a:rPr lang="en-US" sz="1200" b="0" i="0" kern="1200" dirty="0">
                <a:solidFill>
                  <a:schemeClr val="tx1"/>
                </a:solidFill>
                <a:effectLst/>
                <a:latin typeface="+mn-lt"/>
                <a:ea typeface="+mn-ea"/>
                <a:cs typeface="+mn-cs"/>
              </a:rPr>
              <a:t>the standard of care for this patient would be to administer 15 mg/kg every 3 weeks of the chemotherapeutic bevacizumab.</a:t>
            </a:r>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30</a:t>
            </a:fld>
            <a:endParaRPr lang="en-US"/>
          </a:p>
        </p:txBody>
      </p:sp>
    </p:spTree>
    <p:extLst>
      <p:ext uri="{BB962C8B-B14F-4D97-AF65-F5344CB8AC3E}">
        <p14:creationId xmlns:p14="http://schemas.microsoft.com/office/powerpoint/2010/main" val="79901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model (i.e. the equation relating the inputs to output) and its validity (over time, or across sites).</a:t>
            </a:r>
          </a:p>
          <a:p>
            <a:r>
              <a:rPr lang="en-US" sz="1200" dirty="0"/>
              <a:t>The betterment of care provided by using the model to guide care</a:t>
            </a:r>
          </a:p>
          <a:p>
            <a:r>
              <a:rPr lang="en-US" sz="1200" dirty="0"/>
              <a:t>Increase in value of care by using the model to guide care</a:t>
            </a:r>
          </a:p>
        </p:txBody>
      </p:sp>
      <p:sp>
        <p:nvSpPr>
          <p:cNvPr id="4" name="Slide Number Placeholder 3"/>
          <p:cNvSpPr>
            <a:spLocks noGrp="1"/>
          </p:cNvSpPr>
          <p:nvPr>
            <p:ph type="sldNum" sz="quarter" idx="5"/>
          </p:nvPr>
        </p:nvSpPr>
        <p:spPr/>
        <p:txBody>
          <a:bodyPr/>
          <a:lstStyle/>
          <a:p>
            <a:fld id="{EC6E3856-4C8C-5E4F-9DFD-C348D6494BAC}" type="slidenum">
              <a:rPr lang="en-US" smtClean="0"/>
              <a:t>31</a:t>
            </a:fld>
            <a:endParaRPr lang="en-US"/>
          </a:p>
        </p:txBody>
      </p:sp>
    </p:spTree>
    <p:extLst>
      <p:ext uri="{BB962C8B-B14F-4D97-AF65-F5344CB8AC3E}">
        <p14:creationId xmlns:p14="http://schemas.microsoft.com/office/powerpoint/2010/main" val="4101996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6336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6E3856-4C8C-5E4F-9DFD-C348D6494BAC}" type="slidenum">
              <a:rPr lang="en-US" smtClean="0"/>
              <a:t>32</a:t>
            </a:fld>
            <a:endParaRPr lang="en-US"/>
          </a:p>
        </p:txBody>
      </p:sp>
    </p:spTree>
    <p:extLst>
      <p:ext uri="{BB962C8B-B14F-4D97-AF65-F5344CB8AC3E}">
        <p14:creationId xmlns:p14="http://schemas.microsoft.com/office/powerpoint/2010/main" val="4049235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33</a:t>
            </a:fld>
            <a:endParaRPr lang="en-US"/>
          </a:p>
        </p:txBody>
      </p:sp>
    </p:spTree>
    <p:extLst>
      <p:ext uri="{BB962C8B-B14F-4D97-AF65-F5344CB8AC3E}">
        <p14:creationId xmlns:p14="http://schemas.microsoft.com/office/powerpoint/2010/main" val="1394758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34</a:t>
            </a:fld>
            <a:endParaRPr lang="en-US"/>
          </a:p>
        </p:txBody>
      </p:sp>
    </p:spTree>
    <p:extLst>
      <p:ext uri="{BB962C8B-B14F-4D97-AF65-F5344CB8AC3E}">
        <p14:creationId xmlns:p14="http://schemas.microsoft.com/office/powerpoint/2010/main" val="3768736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Currently missing interpretability </a:t>
            </a:r>
          </a:p>
        </p:txBody>
      </p:sp>
      <p:sp>
        <p:nvSpPr>
          <p:cNvPr id="4" name="Slide Number Placeholder 3"/>
          <p:cNvSpPr>
            <a:spLocks noGrp="1"/>
          </p:cNvSpPr>
          <p:nvPr>
            <p:ph type="sldNum" sz="quarter" idx="5"/>
          </p:nvPr>
        </p:nvSpPr>
        <p:spPr/>
        <p:txBody>
          <a:bodyPr/>
          <a:lstStyle/>
          <a:p>
            <a:fld id="{EC6E3856-4C8C-5E4F-9DFD-C348D6494BAC}" type="slidenum">
              <a:rPr lang="en-US" smtClean="0"/>
              <a:t>4</a:t>
            </a:fld>
            <a:endParaRPr lang="en-US"/>
          </a:p>
        </p:txBody>
      </p:sp>
    </p:spTree>
    <p:extLst>
      <p:ext uri="{BB962C8B-B14F-4D97-AF65-F5344CB8AC3E}">
        <p14:creationId xmlns:p14="http://schemas.microsoft.com/office/powerpoint/2010/main" val="315520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80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6</a:t>
            </a:fld>
            <a:endParaRPr lang="en-US"/>
          </a:p>
        </p:txBody>
      </p:sp>
    </p:spTree>
    <p:extLst>
      <p:ext uri="{BB962C8B-B14F-4D97-AF65-F5344CB8AC3E}">
        <p14:creationId xmlns:p14="http://schemas.microsoft.com/office/powerpoint/2010/main" val="262059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Also important to think carefully about what data you want to include, and who such data does and doesn’t represent</a:t>
            </a:r>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7</a:t>
            </a:fld>
            <a:endParaRPr lang="en-US"/>
          </a:p>
        </p:txBody>
      </p:sp>
    </p:spTree>
    <p:extLst>
      <p:ext uri="{BB962C8B-B14F-4D97-AF65-F5344CB8AC3E}">
        <p14:creationId xmlns:p14="http://schemas.microsoft.com/office/powerpoint/2010/main" val="3998185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8</a:t>
            </a:fld>
            <a:endParaRPr lang="en-US"/>
          </a:p>
        </p:txBody>
      </p:sp>
    </p:spTree>
    <p:extLst>
      <p:ext uri="{BB962C8B-B14F-4D97-AF65-F5344CB8AC3E}">
        <p14:creationId xmlns:p14="http://schemas.microsoft.com/office/powerpoint/2010/main" val="220195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construct a supervised learning problem for the task of predicting all causes mortality within a year.  The dataset comprises patient level EHR data from July 1, 2011 through July 1, 2014.  </a:t>
            </a:r>
          </a:p>
          <a:p>
            <a:r>
              <a:rPr lang="en-US" sz="1200" kern="1200" dirty="0">
                <a:solidFill>
                  <a:schemeClr val="tx1"/>
                </a:solidFill>
                <a:effectLst/>
                <a:latin typeface="+mn-lt"/>
                <a:ea typeface="+mn-ea"/>
                <a:cs typeface="+mn-cs"/>
              </a:rPr>
              <a:t>We represent each patient’s timeline as a horizontal line, with events shown as blue dots (for clinical encounters) or vertical red bars (for mortality).  </a:t>
            </a:r>
          </a:p>
          <a:p>
            <a:r>
              <a:rPr lang="en-US" sz="1200" kern="1200" dirty="0">
                <a:solidFill>
                  <a:schemeClr val="tx1"/>
                </a:solidFill>
                <a:effectLst/>
                <a:latin typeface="+mn-lt"/>
                <a:ea typeface="+mn-ea"/>
                <a:cs typeface="+mn-cs"/>
              </a:rPr>
              <a:t>We construct a supervised learning problem as follows.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each patient we pick a random time in the second year of the study period.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then use the data from the year prior to these times (green segments) to predict the probability of mortality in the follow-up period (red segments).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Positive cases are patients whose timelines end during their follow-up period (2nd and 4th rows).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Lead time offered is a metric we examine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891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882" indent="0" algn="ctr">
              <a:buNone/>
              <a:defRPr>
                <a:solidFill>
                  <a:schemeClr val="tx1">
                    <a:tint val="75000"/>
                  </a:schemeClr>
                </a:solidFill>
              </a:defRPr>
            </a:lvl2pPr>
            <a:lvl3pPr marL="685765" indent="0" algn="ctr">
              <a:buNone/>
              <a:defRPr>
                <a:solidFill>
                  <a:schemeClr val="tx1">
                    <a:tint val="75000"/>
                  </a:schemeClr>
                </a:solidFill>
              </a:defRPr>
            </a:lvl3pPr>
            <a:lvl4pPr marL="1028647" indent="0" algn="ctr">
              <a:buNone/>
              <a:defRPr>
                <a:solidFill>
                  <a:schemeClr val="tx1">
                    <a:tint val="75000"/>
                  </a:schemeClr>
                </a:solidFill>
              </a:defRPr>
            </a:lvl4pPr>
            <a:lvl5pPr marL="1371530" indent="0" algn="ctr">
              <a:buNone/>
              <a:defRPr>
                <a:solidFill>
                  <a:schemeClr val="tx1">
                    <a:tint val="75000"/>
                  </a:schemeClr>
                </a:solidFill>
              </a:defRPr>
            </a:lvl5pPr>
            <a:lvl6pPr marL="1714412" indent="0" algn="ctr">
              <a:buNone/>
              <a:defRPr>
                <a:solidFill>
                  <a:schemeClr val="tx1">
                    <a:tint val="75000"/>
                  </a:schemeClr>
                </a:solidFill>
              </a:defRPr>
            </a:lvl6pPr>
            <a:lvl7pPr marL="2057295" indent="0" algn="ctr">
              <a:buNone/>
              <a:defRPr>
                <a:solidFill>
                  <a:schemeClr val="tx1">
                    <a:tint val="75000"/>
                  </a:schemeClr>
                </a:solidFill>
              </a:defRPr>
            </a:lvl7pPr>
            <a:lvl8pPr marL="2400177" indent="0" algn="ctr">
              <a:buNone/>
              <a:defRPr>
                <a:solidFill>
                  <a:schemeClr val="tx1">
                    <a:tint val="75000"/>
                  </a:schemeClr>
                </a:solidFill>
              </a:defRPr>
            </a:lvl8pPr>
            <a:lvl9pPr marL="27430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8"/>
            <a:ext cx="5486400" cy="1097543"/>
          </a:xfrm>
          <a:prstGeom prst="rect">
            <a:avLst/>
          </a:prstGeom>
          <a:noFill/>
        </p:spPr>
      </p:pic>
    </p:spTree>
    <p:extLst>
      <p:ext uri="{BB962C8B-B14F-4D97-AF65-F5344CB8AC3E}">
        <p14:creationId xmlns:p14="http://schemas.microsoft.com/office/powerpoint/2010/main" val="3568976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590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4"/>
            <a:ext cx="7772400" cy="1362075"/>
          </a:xfrm>
          <a:solidFill>
            <a:srgbClr val="FFFF99"/>
          </a:solidFill>
        </p:spPr>
        <p:txBody>
          <a:bodyPr anchor="ctr"/>
          <a:lstStyle>
            <a:lvl1pPr algn="ctr">
              <a:defRPr sz="3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6"/>
            <a:ext cx="7772400" cy="1500187"/>
          </a:xfrm>
        </p:spPr>
        <p:txBody>
          <a:bodyPr anchor="b"/>
          <a:lstStyle>
            <a:lvl1pPr marL="0" indent="0">
              <a:buNone/>
              <a:defRPr sz="1500">
                <a:solidFill>
                  <a:schemeClr val="tx1">
                    <a:tint val="75000"/>
                  </a:schemeClr>
                </a:solidFill>
              </a:defRPr>
            </a:lvl1pPr>
            <a:lvl2pPr marL="342882" indent="0">
              <a:buNone/>
              <a:defRPr sz="1350">
                <a:solidFill>
                  <a:schemeClr val="tx1">
                    <a:tint val="75000"/>
                  </a:schemeClr>
                </a:solidFill>
              </a:defRPr>
            </a:lvl2pPr>
            <a:lvl3pPr marL="685765" indent="0">
              <a:buNone/>
              <a:defRPr sz="1200">
                <a:solidFill>
                  <a:schemeClr val="tx1">
                    <a:tint val="75000"/>
                  </a:schemeClr>
                </a:solidFill>
              </a:defRPr>
            </a:lvl3pPr>
            <a:lvl4pPr marL="1028647" indent="0">
              <a:buNone/>
              <a:defRPr sz="1050">
                <a:solidFill>
                  <a:schemeClr val="tx1">
                    <a:tint val="75000"/>
                  </a:schemeClr>
                </a:solidFill>
              </a:defRPr>
            </a:lvl4pPr>
            <a:lvl5pPr marL="1371530" indent="0">
              <a:buNone/>
              <a:defRPr sz="1050">
                <a:solidFill>
                  <a:schemeClr val="tx1">
                    <a:tint val="75000"/>
                  </a:schemeClr>
                </a:solidFill>
              </a:defRPr>
            </a:lvl5pPr>
            <a:lvl6pPr marL="1714412" indent="0">
              <a:buNone/>
              <a:defRPr sz="1050">
                <a:solidFill>
                  <a:schemeClr val="tx1">
                    <a:tint val="75000"/>
                  </a:schemeClr>
                </a:solidFill>
              </a:defRPr>
            </a:lvl6pPr>
            <a:lvl7pPr marL="2057295" indent="0">
              <a:buNone/>
              <a:defRPr sz="1050">
                <a:solidFill>
                  <a:schemeClr val="tx1">
                    <a:tint val="75000"/>
                  </a:schemeClr>
                </a:solidFill>
              </a:defRPr>
            </a:lvl7pPr>
            <a:lvl8pPr marL="2400177" indent="0">
              <a:buNone/>
              <a:defRPr sz="1050">
                <a:solidFill>
                  <a:schemeClr val="tx1">
                    <a:tint val="75000"/>
                  </a:schemeClr>
                </a:solidFill>
              </a:defRPr>
            </a:lvl8pPr>
            <a:lvl9pPr marL="274306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994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7626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1800" b="1"/>
            </a:lvl1pPr>
            <a:lvl2pPr marL="342882" indent="0">
              <a:buNone/>
              <a:defRPr sz="1500" b="1"/>
            </a:lvl2pPr>
            <a:lvl3pPr marL="685765" indent="0">
              <a:buNone/>
              <a:defRPr sz="1350" b="1"/>
            </a:lvl3pPr>
            <a:lvl4pPr marL="1028647" indent="0">
              <a:buNone/>
              <a:defRPr sz="1200" b="1"/>
            </a:lvl4pPr>
            <a:lvl5pPr marL="1371530" indent="0">
              <a:buNone/>
              <a:defRPr sz="1200" b="1"/>
            </a:lvl5pPr>
            <a:lvl6pPr marL="1714412" indent="0">
              <a:buNone/>
              <a:defRPr sz="1200" b="1"/>
            </a:lvl6pPr>
            <a:lvl7pPr marL="2057295" indent="0">
              <a:buNone/>
              <a:defRPr sz="1200" b="1"/>
            </a:lvl7pPr>
            <a:lvl8pPr marL="2400177" indent="0">
              <a:buNone/>
              <a:defRPr sz="1200" b="1"/>
            </a:lvl8pPr>
            <a:lvl9pPr marL="274306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6"/>
            <a:ext cx="4041775" cy="639763"/>
          </a:xfrm>
        </p:spPr>
        <p:txBody>
          <a:bodyPr anchor="b"/>
          <a:lstStyle>
            <a:lvl1pPr marL="0" indent="0">
              <a:buNone/>
              <a:defRPr sz="1800" b="1"/>
            </a:lvl1pPr>
            <a:lvl2pPr marL="342882" indent="0">
              <a:buNone/>
              <a:defRPr sz="1500" b="1"/>
            </a:lvl2pPr>
            <a:lvl3pPr marL="685765" indent="0">
              <a:buNone/>
              <a:defRPr sz="1350" b="1"/>
            </a:lvl3pPr>
            <a:lvl4pPr marL="1028647" indent="0">
              <a:buNone/>
              <a:defRPr sz="1200" b="1"/>
            </a:lvl4pPr>
            <a:lvl5pPr marL="1371530" indent="0">
              <a:buNone/>
              <a:defRPr sz="1200" b="1"/>
            </a:lvl5pPr>
            <a:lvl6pPr marL="1714412" indent="0">
              <a:buNone/>
              <a:defRPr sz="1200" b="1"/>
            </a:lvl6pPr>
            <a:lvl7pPr marL="2057295" indent="0">
              <a:buNone/>
              <a:defRPr sz="1200" b="1"/>
            </a:lvl7pPr>
            <a:lvl8pPr marL="2400177" indent="0">
              <a:buNone/>
              <a:defRPr sz="1200" b="1"/>
            </a:lvl8pPr>
            <a:lvl9pPr marL="274306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831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1531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1722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82" indent="0">
              <a:buNone/>
              <a:defRPr sz="900"/>
            </a:lvl2pPr>
            <a:lvl3pPr marL="685765" indent="0">
              <a:buNone/>
              <a:defRPr sz="750"/>
            </a:lvl3pPr>
            <a:lvl4pPr marL="1028647" indent="0">
              <a:buNone/>
              <a:defRPr sz="675"/>
            </a:lvl4pPr>
            <a:lvl5pPr marL="1371530" indent="0">
              <a:buNone/>
              <a:defRPr sz="675"/>
            </a:lvl5pPr>
            <a:lvl6pPr marL="1714412" indent="0">
              <a:buNone/>
              <a:defRPr sz="675"/>
            </a:lvl6pPr>
            <a:lvl7pPr marL="2057295" indent="0">
              <a:buNone/>
              <a:defRPr sz="675"/>
            </a:lvl7pPr>
            <a:lvl8pPr marL="2400177" indent="0">
              <a:buNone/>
              <a:defRPr sz="675"/>
            </a:lvl8pPr>
            <a:lvl9pPr marL="274306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65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82" indent="0">
              <a:buNone/>
              <a:defRPr sz="2100"/>
            </a:lvl2pPr>
            <a:lvl3pPr marL="685765" indent="0">
              <a:buNone/>
              <a:defRPr sz="1800"/>
            </a:lvl3pPr>
            <a:lvl4pPr marL="1028647" indent="0">
              <a:buNone/>
              <a:defRPr sz="1500"/>
            </a:lvl4pPr>
            <a:lvl5pPr marL="1371530" indent="0">
              <a:buNone/>
              <a:defRPr sz="1500"/>
            </a:lvl5pPr>
            <a:lvl6pPr marL="1714412" indent="0">
              <a:buNone/>
              <a:defRPr sz="1500"/>
            </a:lvl6pPr>
            <a:lvl7pPr marL="2057295" indent="0">
              <a:buNone/>
              <a:defRPr sz="1500"/>
            </a:lvl7pPr>
            <a:lvl8pPr marL="2400177" indent="0">
              <a:buNone/>
              <a:defRPr sz="1500"/>
            </a:lvl8pPr>
            <a:lvl9pPr marL="274306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050"/>
            </a:lvl1pPr>
            <a:lvl2pPr marL="342882" indent="0">
              <a:buNone/>
              <a:defRPr sz="900"/>
            </a:lvl2pPr>
            <a:lvl3pPr marL="685765" indent="0">
              <a:buNone/>
              <a:defRPr sz="750"/>
            </a:lvl3pPr>
            <a:lvl4pPr marL="1028647" indent="0">
              <a:buNone/>
              <a:defRPr sz="675"/>
            </a:lvl4pPr>
            <a:lvl5pPr marL="1371530" indent="0">
              <a:buNone/>
              <a:defRPr sz="675"/>
            </a:lvl5pPr>
            <a:lvl6pPr marL="1714412" indent="0">
              <a:buNone/>
              <a:defRPr sz="675"/>
            </a:lvl6pPr>
            <a:lvl7pPr marL="2057295" indent="0">
              <a:buNone/>
              <a:defRPr sz="675"/>
            </a:lvl7pPr>
            <a:lvl8pPr marL="2400177" indent="0">
              <a:buNone/>
              <a:defRPr sz="675"/>
            </a:lvl8pPr>
            <a:lvl9pPr marL="274306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352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239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11/5/24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144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0624" y="2490826"/>
            <a:ext cx="7772400" cy="1371600"/>
          </a:xfrm>
        </p:spPr>
        <p:txBody>
          <a:bodyPr>
            <a:normAutofit/>
          </a:bodyPr>
          <a:lstStyle>
            <a:lvl1pPr algn="l">
              <a:defRPr sz="4800">
                <a:solidFill>
                  <a:srgbClr val="55565A"/>
                </a:solidFill>
                <a:latin typeface="Source Sans Pro Light"/>
                <a:cs typeface="Source Sans Pro Light"/>
              </a:defRPr>
            </a:lvl1pPr>
          </a:lstStyle>
          <a:p>
            <a:r>
              <a:rPr lang="en-US"/>
              <a:t>Click to edit Master title style</a:t>
            </a:r>
            <a:endParaRPr lang="en-US" dirty="0"/>
          </a:p>
        </p:txBody>
      </p:sp>
      <p:sp>
        <p:nvSpPr>
          <p:cNvPr id="3" name="Subtitle 2"/>
          <p:cNvSpPr>
            <a:spLocks noGrp="1"/>
          </p:cNvSpPr>
          <p:nvPr>
            <p:ph type="subTitle" idx="1"/>
          </p:nvPr>
        </p:nvSpPr>
        <p:spPr>
          <a:xfrm>
            <a:off x="419100" y="3970784"/>
            <a:ext cx="6400800" cy="769620"/>
          </a:xfrm>
        </p:spPr>
        <p:txBody>
          <a:bodyPr>
            <a:normAutofit/>
          </a:bodyPr>
          <a:lstStyle>
            <a:lvl1pPr marL="0" indent="0" algn="l">
              <a:buNone/>
              <a:defRPr sz="1400">
                <a:solidFill>
                  <a:srgbClr val="55565A"/>
                </a:solidFill>
                <a:latin typeface="Source Sans Pro"/>
                <a:cs typeface="Source Sans Pro"/>
              </a:defRPr>
            </a:lvl1pPr>
            <a:lvl2pPr marL="457123" indent="0" algn="ctr">
              <a:buNone/>
              <a:defRPr>
                <a:solidFill>
                  <a:schemeClr val="tx1">
                    <a:tint val="75000"/>
                  </a:schemeClr>
                </a:solidFill>
              </a:defRPr>
            </a:lvl2pPr>
            <a:lvl3pPr marL="914246" indent="0" algn="ctr">
              <a:buNone/>
              <a:defRPr>
                <a:solidFill>
                  <a:schemeClr val="tx1">
                    <a:tint val="75000"/>
                  </a:schemeClr>
                </a:solidFill>
              </a:defRPr>
            </a:lvl3pPr>
            <a:lvl4pPr marL="1371369" indent="0" algn="ctr">
              <a:buNone/>
              <a:defRPr>
                <a:solidFill>
                  <a:schemeClr val="tx1">
                    <a:tint val="75000"/>
                  </a:schemeClr>
                </a:solidFill>
              </a:defRPr>
            </a:lvl4pPr>
            <a:lvl5pPr marL="1828491" indent="0" algn="ctr">
              <a:buNone/>
              <a:defRPr>
                <a:solidFill>
                  <a:schemeClr val="tx1">
                    <a:tint val="75000"/>
                  </a:schemeClr>
                </a:solidFill>
              </a:defRPr>
            </a:lvl5pPr>
            <a:lvl6pPr marL="2285615" indent="0" algn="ctr">
              <a:buNone/>
              <a:defRPr>
                <a:solidFill>
                  <a:schemeClr val="tx1">
                    <a:tint val="75000"/>
                  </a:schemeClr>
                </a:solidFill>
              </a:defRPr>
            </a:lvl6pPr>
            <a:lvl7pPr marL="2742738" indent="0" algn="ctr">
              <a:buNone/>
              <a:defRPr>
                <a:solidFill>
                  <a:schemeClr val="tx1">
                    <a:tint val="75000"/>
                  </a:schemeClr>
                </a:solidFill>
              </a:defRPr>
            </a:lvl7pPr>
            <a:lvl8pPr marL="3199862" indent="0" algn="ctr">
              <a:buNone/>
              <a:defRPr>
                <a:solidFill>
                  <a:schemeClr val="tx1">
                    <a:tint val="75000"/>
                  </a:schemeClr>
                </a:solidFill>
              </a:defRPr>
            </a:lvl8pPr>
            <a:lvl9pPr marL="3656984"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userDrawn="1"/>
        </p:nvSpPr>
        <p:spPr>
          <a:xfrm>
            <a:off x="901701" y="792482"/>
            <a:ext cx="184698" cy="369318"/>
          </a:xfrm>
          <a:prstGeom prst="rect">
            <a:avLst/>
          </a:prstGeom>
          <a:noFill/>
        </p:spPr>
        <p:txBody>
          <a:bodyPr wrap="none" lIns="91424" tIns="45713" rIns="91424" bIns="45713" rtlCol="0">
            <a:spAutoFit/>
          </a:bodyPr>
          <a:lstStyle/>
          <a:p>
            <a:endParaRPr lang="en-US" sz="1800" dirty="0"/>
          </a:p>
        </p:txBody>
      </p:sp>
      <p:pic>
        <p:nvPicPr>
          <p:cNvPr id="7" name="Picture 6" descr="SHC_Logo_vector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634" y="472342"/>
            <a:ext cx="1445221" cy="504749"/>
          </a:xfrm>
          <a:prstGeom prst="rect">
            <a:avLst/>
          </a:prstGeom>
        </p:spPr>
      </p:pic>
      <p:pic>
        <p:nvPicPr>
          <p:cNvPr id="9" name="Picture 8" descr="Stanford_medicine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26743" y="6261744"/>
            <a:ext cx="1371600" cy="256622"/>
          </a:xfrm>
          <a:prstGeom prst="rect">
            <a:avLst/>
          </a:prstGeom>
        </p:spPr>
      </p:pic>
    </p:spTree>
    <p:extLst>
      <p:ext uri="{BB962C8B-B14F-4D97-AF65-F5344CB8AC3E}">
        <p14:creationId xmlns:p14="http://schemas.microsoft.com/office/powerpoint/2010/main" val="5675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0" i="0">
                <a:latin typeface="Source Sans Pro Light" panose="020B0403030403020204" pitchFamily="34" charset="0"/>
                <a:ea typeface="Source Sans Pro Light" panose="020B0403030403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0512BC-1495-2648-B690-52C0AC96253C}"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98538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ource Sans Pro Light" panose="020B0403030403020204" pitchFamily="34" charset="0"/>
                <a:ea typeface="Source Sans Pro Light" panose="020B0403030403020204" pitchFamily="34" charset="0"/>
              </a:defRPr>
            </a:lvl1pPr>
          </a:lstStyle>
          <a:p>
            <a:r>
              <a:rPr lang="en-US" dirty="0"/>
              <a:t>Click to edit Master title style</a:t>
            </a:r>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2"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395551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94657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30624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70211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412817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3595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34513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0624" y="2490826"/>
            <a:ext cx="7912100" cy="1371600"/>
          </a:xfrm>
        </p:spPr>
        <p:txBody>
          <a:bodyPr>
            <a:normAutofit/>
          </a:bodyPr>
          <a:lstStyle>
            <a:lvl1pPr>
              <a:defRPr sz="4800" u="none">
                <a:solidFill>
                  <a:srgbClr val="55565A"/>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55565A"/>
                </a:solidFill>
              </a:defRPr>
            </a:lvl1pPr>
          </a:lstStyle>
          <a:p>
            <a:fld id="{06C4D36A-1B7F-C94E-9235-18B56FBEE062}"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55565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55565A"/>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32746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26672" y="1600200"/>
            <a:ext cx="406913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85514-B606-2F40-BC3D-6E46225B961A}" type="datetime1">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41619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673" y="1535119"/>
            <a:ext cx="4070719"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4" name="Content Placeholder 3"/>
          <p:cNvSpPr>
            <a:spLocks noGrp="1"/>
          </p:cNvSpPr>
          <p:nvPr>
            <p:ph sz="half" idx="2"/>
          </p:nvPr>
        </p:nvSpPr>
        <p:spPr>
          <a:xfrm>
            <a:off x="426673" y="2174874"/>
            <a:ext cx="4070719"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9" y="1535119"/>
            <a:ext cx="4041776"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6" name="Content Placeholder 5"/>
          <p:cNvSpPr>
            <a:spLocks noGrp="1"/>
          </p:cNvSpPr>
          <p:nvPr>
            <p:ph sz="quarter" idx="4"/>
          </p:nvPr>
        </p:nvSpPr>
        <p:spPr>
          <a:xfrm>
            <a:off x="4645029" y="2174874"/>
            <a:ext cx="4041776"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E3260-597C-7248-AB08-5DDF823C34EA}" type="datetime1">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56123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AB6DD1-F34A-9F4C-8B78-2AE15E4B6A86}" type="datetime1">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13287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024B0-0B18-E542-8135-16B274F890DB}" type="datetime1">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5150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2"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135044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13" name="Picture 12"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6118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0762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5BB983-A0AD-B543-9642-B947F62D6A0C}"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95645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69818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50302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07026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Header - Blu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68F1441A-3107-0C44-AAB1-B8AFEE93BF75}"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1">
                    <a:lumMod val="25000"/>
                    <a:lumOff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34027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Header - Oran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BD18CC1-1B59-1943-A999-C1BB20635443}"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2">
                    <a:lumMod val="20000"/>
                    <a:lumOff val="8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10307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2"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37467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13" name="Picture 12"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47907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31105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41103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5BB983-A0AD-B543-9642-B947F62D6A0C}" type="datetimeFigureOut">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81282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99544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89093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9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0624" y="2490826"/>
            <a:ext cx="7912100" cy="1371600"/>
          </a:xfrm>
        </p:spPr>
        <p:txBody>
          <a:bodyPr>
            <a:normAutofit/>
          </a:bodyPr>
          <a:lstStyle>
            <a:lvl1pPr>
              <a:defRPr sz="4800" u="none">
                <a:solidFill>
                  <a:srgbClr val="55565A"/>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55565A"/>
                </a:solidFill>
              </a:defRPr>
            </a:lvl1pPr>
          </a:lstStyle>
          <a:p>
            <a:fld id="{06C4D36A-1B7F-C94E-9235-18B56FBEE062}"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55565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55565A"/>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6962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Section Header - Blu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68F1441A-3107-0C44-AAB1-B8AFEE93BF75}"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1">
                    <a:lumMod val="25000"/>
                    <a:lumOff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64402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Section Header - Oran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BD18CC1-1B59-1943-A999-C1BB20635443}"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2">
                    <a:lumMod val="20000"/>
                    <a:lumOff val="8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47014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pic>
        <p:nvPicPr>
          <p:cNvPr id="21" name="Shape 21" descr="C:\Users\nigam\Downloads\som_logo_dk2400.jpg"/>
          <p:cNvPicPr preferRelativeResize="0"/>
          <p:nvPr/>
        </p:nvPicPr>
        <p:blipFill rotWithShape="1">
          <a:blip r:embed="rId2">
            <a:alphaModFix/>
          </a:blip>
          <a:srcRect b="38303"/>
          <a:stretch/>
        </p:blipFill>
        <p:spPr>
          <a:xfrm>
            <a:off x="1364337" y="4887685"/>
            <a:ext cx="6422570" cy="1284514"/>
          </a:xfrm>
          <a:prstGeom prst="rect">
            <a:avLst/>
          </a:prstGeom>
          <a:noFill/>
          <a:ln>
            <a:noFill/>
          </a:ln>
        </p:spPr>
      </p:pic>
    </p:spTree>
    <p:extLst>
      <p:ext uri="{BB962C8B-B14F-4D97-AF65-F5344CB8AC3E}">
        <p14:creationId xmlns:p14="http://schemas.microsoft.com/office/powerpoint/2010/main" val="32373671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539092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247211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94472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5BB983-A0AD-B543-9642-B947F62D6A0C}" type="datetimeFigureOut">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933963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349434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450904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624238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5006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BB983-A0AD-B543-9642-B947F62D6A0C}" type="datetimeFigureOut">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theme" Target="../theme/theme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2.tiff"/><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fld id="{115BB983-A0AD-B543-9642-B947F62D6A0C}" type="datetimeFigureOut">
              <a:rPr lang="en-US" smtClean="0"/>
              <a:t>11/5/24</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6673E-F8E9-D643-A1C3-6D036049D55A}" type="slidenum">
              <a:rPr lang="en-US" smtClean="0"/>
              <a:t>‹#›</a:t>
            </a:fld>
            <a:endParaRPr lang="en-US"/>
          </a:p>
        </p:txBody>
      </p:sp>
    </p:spTree>
    <p:extLst>
      <p:ext uri="{BB962C8B-B14F-4D97-AF65-F5344CB8AC3E}">
        <p14:creationId xmlns:p14="http://schemas.microsoft.com/office/powerpoint/2010/main" val="777443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a:solidFill>
                  <a:schemeClr val="tx1"/>
                </a:solidFill>
              </a:defRPr>
            </a:lvl1pPr>
          </a:lstStyle>
          <a:p>
            <a:fld id="{4D5BBD54-FE52-4A40-9F59-8A0469500128}" type="datetimeFigureOut">
              <a:rPr lang="en-US" smtClean="0">
                <a:solidFill>
                  <a:prstClr val="black"/>
                </a:solidFill>
              </a:rPr>
              <a:pPr/>
              <a:t>11/5/24</a:t>
            </a:fld>
            <a:endParaRPr lang="en-US">
              <a:solidFill>
                <a:prstClr val="black"/>
              </a:solidFill>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302429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685765" rtl="0" eaLnBrk="1" latinLnBrk="0" hangingPunct="1">
        <a:spcBef>
          <a:spcPct val="0"/>
        </a:spcBef>
        <a:buNone/>
        <a:defRPr sz="3300" kern="1200">
          <a:solidFill>
            <a:schemeClr val="tx1"/>
          </a:solidFill>
          <a:latin typeface="+mj-lt"/>
          <a:ea typeface="+mj-ea"/>
          <a:cs typeface="+mj-cs"/>
        </a:defRPr>
      </a:lvl1pPr>
    </p:titleStyle>
    <p:bodyStyle>
      <a:lvl1pPr marL="257162" indent="-257162" algn="l" defTabSz="685765"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184" indent="-214302" algn="l" defTabSz="685765"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06" indent="-171441" algn="l" defTabSz="685765"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088"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2971"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853"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6"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18"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1" indent="-171441" algn="l" defTabSz="68576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5" rtl="0" eaLnBrk="1" latinLnBrk="0" hangingPunct="1">
        <a:defRPr sz="1350" kern="1200">
          <a:solidFill>
            <a:schemeClr val="tx1"/>
          </a:solidFill>
          <a:latin typeface="+mn-lt"/>
          <a:ea typeface="+mn-ea"/>
          <a:cs typeface="+mn-cs"/>
        </a:defRPr>
      </a:lvl1pPr>
      <a:lvl2pPr marL="342882" algn="l" defTabSz="685765" rtl="0" eaLnBrk="1" latinLnBrk="0" hangingPunct="1">
        <a:defRPr sz="1350" kern="1200">
          <a:solidFill>
            <a:schemeClr val="tx1"/>
          </a:solidFill>
          <a:latin typeface="+mn-lt"/>
          <a:ea typeface="+mn-ea"/>
          <a:cs typeface="+mn-cs"/>
        </a:defRPr>
      </a:lvl2pPr>
      <a:lvl3pPr marL="685765" algn="l" defTabSz="685765" rtl="0" eaLnBrk="1" latinLnBrk="0" hangingPunct="1">
        <a:defRPr sz="1350" kern="1200">
          <a:solidFill>
            <a:schemeClr val="tx1"/>
          </a:solidFill>
          <a:latin typeface="+mn-lt"/>
          <a:ea typeface="+mn-ea"/>
          <a:cs typeface="+mn-cs"/>
        </a:defRPr>
      </a:lvl3pPr>
      <a:lvl4pPr marL="1028647" algn="l" defTabSz="685765" rtl="0" eaLnBrk="1" latinLnBrk="0" hangingPunct="1">
        <a:defRPr sz="1350" kern="1200">
          <a:solidFill>
            <a:schemeClr val="tx1"/>
          </a:solidFill>
          <a:latin typeface="+mn-lt"/>
          <a:ea typeface="+mn-ea"/>
          <a:cs typeface="+mn-cs"/>
        </a:defRPr>
      </a:lvl4pPr>
      <a:lvl5pPr marL="1371530" algn="l" defTabSz="685765" rtl="0" eaLnBrk="1" latinLnBrk="0" hangingPunct="1">
        <a:defRPr sz="1350" kern="1200">
          <a:solidFill>
            <a:schemeClr val="tx1"/>
          </a:solidFill>
          <a:latin typeface="+mn-lt"/>
          <a:ea typeface="+mn-ea"/>
          <a:cs typeface="+mn-cs"/>
        </a:defRPr>
      </a:lvl5pPr>
      <a:lvl6pPr marL="1714412" algn="l" defTabSz="685765" rtl="0" eaLnBrk="1" latinLnBrk="0" hangingPunct="1">
        <a:defRPr sz="1350" kern="1200">
          <a:solidFill>
            <a:schemeClr val="tx1"/>
          </a:solidFill>
          <a:latin typeface="+mn-lt"/>
          <a:ea typeface="+mn-ea"/>
          <a:cs typeface="+mn-cs"/>
        </a:defRPr>
      </a:lvl6pPr>
      <a:lvl7pPr marL="2057295" algn="l" defTabSz="685765" rtl="0" eaLnBrk="1" latinLnBrk="0" hangingPunct="1">
        <a:defRPr sz="1350" kern="1200">
          <a:solidFill>
            <a:schemeClr val="tx1"/>
          </a:solidFill>
          <a:latin typeface="+mn-lt"/>
          <a:ea typeface="+mn-ea"/>
          <a:cs typeface="+mn-cs"/>
        </a:defRPr>
      </a:lvl7pPr>
      <a:lvl8pPr marL="2400177" algn="l" defTabSz="685765" rtl="0" eaLnBrk="1" latinLnBrk="0" hangingPunct="1">
        <a:defRPr sz="1350" kern="1200">
          <a:solidFill>
            <a:schemeClr val="tx1"/>
          </a:solidFill>
          <a:latin typeface="+mn-lt"/>
          <a:ea typeface="+mn-ea"/>
          <a:cs typeface="+mn-cs"/>
        </a:defRPr>
      </a:lvl8pPr>
      <a:lvl9pPr marL="2743060" algn="l" defTabSz="68576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670" y="274638"/>
            <a:ext cx="8153400" cy="1143000"/>
          </a:xfrm>
          <a:prstGeom prst="rect">
            <a:avLst/>
          </a:prstGeom>
        </p:spPr>
        <p:txBody>
          <a:bodyPr vert="horz" lIns="91424" tIns="45713" rIns="91424" bIns="45713" rtlCol="0" anchor="ctr">
            <a:normAutofit/>
          </a:bodyPr>
          <a:lstStyle/>
          <a:p>
            <a:r>
              <a:rPr lang="en-US" dirty="0"/>
              <a:t>Click to edit Master title style</a:t>
            </a:r>
          </a:p>
        </p:txBody>
      </p:sp>
      <p:sp>
        <p:nvSpPr>
          <p:cNvPr id="3" name="Text Placeholder 2"/>
          <p:cNvSpPr>
            <a:spLocks noGrp="1"/>
          </p:cNvSpPr>
          <p:nvPr>
            <p:ph type="body" idx="1"/>
          </p:nvPr>
        </p:nvSpPr>
        <p:spPr>
          <a:xfrm>
            <a:off x="426670" y="1600200"/>
            <a:ext cx="8153400" cy="4419600"/>
          </a:xfrm>
          <a:prstGeom prst="rect">
            <a:avLst/>
          </a:prstGeom>
        </p:spPr>
        <p:txBody>
          <a:bodyPr vert="horz" lIns="91424" tIns="45713" rIns="91424" bIns="4571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86200" y="6168393"/>
            <a:ext cx="1295400" cy="365125"/>
          </a:xfrm>
          <a:prstGeom prst="rect">
            <a:avLst/>
          </a:prstGeom>
        </p:spPr>
        <p:txBody>
          <a:bodyPr vert="horz" lIns="91424" tIns="45713" rIns="91424" bIns="45713" rtlCol="0" anchor="ctr"/>
          <a:lstStyle>
            <a:lvl1pPr algn="l">
              <a:defRPr sz="900">
                <a:solidFill>
                  <a:srgbClr val="4D4F53"/>
                </a:solidFill>
                <a:latin typeface="Source Sans Pro Light"/>
                <a:cs typeface="Source Sans Pro Light"/>
              </a:defRPr>
            </a:lvl1pPr>
          </a:lstStyle>
          <a:p>
            <a:fld id="{8A42746C-6F56-CD48-B53D-9EA512DADF60}" type="datetime1">
              <a:rPr lang="en-US" smtClean="0"/>
              <a:pPr/>
              <a:t>11/5/24</a:t>
            </a:fld>
            <a:endParaRPr lang="en-US" dirty="0"/>
          </a:p>
        </p:txBody>
      </p:sp>
      <p:sp>
        <p:nvSpPr>
          <p:cNvPr id="5" name="Footer Placeholder 4"/>
          <p:cNvSpPr>
            <a:spLocks noGrp="1"/>
          </p:cNvSpPr>
          <p:nvPr>
            <p:ph type="ftr" sz="quarter" idx="3"/>
          </p:nvPr>
        </p:nvSpPr>
        <p:spPr>
          <a:xfrm>
            <a:off x="5422900" y="6168393"/>
            <a:ext cx="2895600" cy="365125"/>
          </a:xfrm>
          <a:prstGeom prst="rect">
            <a:avLst/>
          </a:prstGeom>
        </p:spPr>
        <p:txBody>
          <a:bodyPr vert="horz" lIns="91424" tIns="45713" rIns="91424" bIns="45713" rtlCol="0" anchor="ctr"/>
          <a:lstStyle>
            <a:lvl1pPr indent="0" algn="r">
              <a:defRPr sz="900" b="0" i="0" cap="all" spc="150">
                <a:solidFill>
                  <a:srgbClr val="4D4F53"/>
                </a:solidFill>
                <a:latin typeface="Source Sans Pro"/>
                <a:cs typeface="Source Sans Pro"/>
              </a:defRPr>
            </a:lvl1pPr>
          </a:lstStyle>
          <a:p>
            <a:endParaRPr lang="en-US" dirty="0"/>
          </a:p>
        </p:txBody>
      </p:sp>
      <p:sp>
        <p:nvSpPr>
          <p:cNvPr id="6" name="Slide Number Placeholder 5"/>
          <p:cNvSpPr>
            <a:spLocks noGrp="1"/>
          </p:cNvSpPr>
          <p:nvPr>
            <p:ph type="sldNum" sz="quarter" idx="4"/>
          </p:nvPr>
        </p:nvSpPr>
        <p:spPr>
          <a:xfrm>
            <a:off x="8318500" y="6168393"/>
            <a:ext cx="368300" cy="365125"/>
          </a:xfrm>
          <a:prstGeom prst="rect">
            <a:avLst/>
          </a:prstGeom>
        </p:spPr>
        <p:txBody>
          <a:bodyPr vert="horz" lIns="91424" tIns="45713" rIns="91424" bIns="45713" rtlCol="0" anchor="ctr"/>
          <a:lstStyle>
            <a:lvl1pPr algn="r">
              <a:defRPr sz="900" b="0" i="0">
                <a:solidFill>
                  <a:srgbClr val="4D4F53"/>
                </a:solidFill>
                <a:latin typeface="Source Sans Pro Light"/>
                <a:cs typeface="Source Sans Pro Light"/>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B0902860-4E15-C240-ABE2-F095EECCAC0A}"/>
              </a:ext>
            </a:extLst>
          </p:cNvPr>
          <p:cNvPicPr>
            <a:picLocks noChangeAspect="1"/>
          </p:cNvPicPr>
          <p:nvPr userDrawn="1"/>
        </p:nvPicPr>
        <p:blipFill>
          <a:blip r:embed="rId35"/>
          <a:stretch>
            <a:fillRect/>
          </a:stretch>
        </p:blipFill>
        <p:spPr>
          <a:xfrm>
            <a:off x="340812" y="6168392"/>
            <a:ext cx="2587584" cy="448366"/>
          </a:xfrm>
          <a:prstGeom prst="rect">
            <a:avLst/>
          </a:prstGeom>
        </p:spPr>
      </p:pic>
    </p:spTree>
    <p:extLst>
      <p:ext uri="{BB962C8B-B14F-4D97-AF65-F5344CB8AC3E}">
        <p14:creationId xmlns:p14="http://schemas.microsoft.com/office/powerpoint/2010/main" val="11251399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p:titleStyle>
    <p:bodyStyle>
      <a:lvl1pPr marL="228561" indent="-228561" algn="l" defTabSz="457123" rtl="0" eaLnBrk="1" latinLnBrk="0" hangingPunct="1">
        <a:spcBef>
          <a:spcPts val="1000"/>
        </a:spcBef>
        <a:spcAft>
          <a:spcPts val="401"/>
        </a:spcAft>
        <a:buClrTx/>
        <a:buSzPct val="80000"/>
        <a:buFont typeface="Arial"/>
        <a:buChar char="•"/>
        <a:defRPr sz="2300" kern="1200">
          <a:solidFill>
            <a:srgbClr val="4D4F53"/>
          </a:solidFill>
          <a:latin typeface="Source Sans Pro Light"/>
          <a:ea typeface="+mn-ea"/>
          <a:cs typeface="Source Sans Pro Light"/>
        </a:defRPr>
      </a:lvl1pPr>
      <a:lvl2pPr marL="512676" indent="-171421"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2pPr>
      <a:lvl3pPr marL="799964"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3pPr>
      <a:lvl4pPr marL="1023765"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4pPr>
      <a:lvl5pPr marL="1258676"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5pPr>
      <a:lvl6pPr marL="2514175" indent="-228561" algn="l" defTabSz="457123" rtl="0" eaLnBrk="1" latinLnBrk="0" hangingPunct="1">
        <a:spcBef>
          <a:spcPct val="20000"/>
        </a:spcBef>
        <a:buFont typeface="Arial"/>
        <a:buChar char="•"/>
        <a:defRPr sz="2000" kern="1200">
          <a:solidFill>
            <a:schemeClr val="tx1"/>
          </a:solidFill>
          <a:latin typeface="+mn-lt"/>
          <a:ea typeface="+mn-ea"/>
          <a:cs typeface="+mn-cs"/>
        </a:defRPr>
      </a:lvl6pPr>
      <a:lvl7pPr marL="2971299" indent="-228561" algn="l" defTabSz="457123" rtl="0" eaLnBrk="1" latinLnBrk="0" hangingPunct="1">
        <a:spcBef>
          <a:spcPct val="20000"/>
        </a:spcBef>
        <a:buFont typeface="Arial"/>
        <a:buChar char="•"/>
        <a:defRPr sz="2000" kern="1200">
          <a:solidFill>
            <a:schemeClr val="tx1"/>
          </a:solidFill>
          <a:latin typeface="+mn-lt"/>
          <a:ea typeface="+mn-ea"/>
          <a:cs typeface="+mn-cs"/>
        </a:defRPr>
      </a:lvl7pPr>
      <a:lvl8pPr marL="3428421" indent="-228561" algn="l" defTabSz="457123" rtl="0" eaLnBrk="1" latinLnBrk="0" hangingPunct="1">
        <a:spcBef>
          <a:spcPct val="20000"/>
        </a:spcBef>
        <a:buFont typeface="Arial"/>
        <a:buChar char="•"/>
        <a:defRPr sz="2000" kern="1200">
          <a:solidFill>
            <a:schemeClr val="tx1"/>
          </a:solidFill>
          <a:latin typeface="+mn-lt"/>
          <a:ea typeface="+mn-ea"/>
          <a:cs typeface="+mn-cs"/>
        </a:defRPr>
      </a:lvl8pPr>
      <a:lvl9pPr marL="3885545" indent="-228561" algn="l" defTabSz="4571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3" rtl="0" eaLnBrk="1" latinLnBrk="0" hangingPunct="1">
        <a:defRPr sz="1900" kern="1200">
          <a:solidFill>
            <a:schemeClr val="tx1"/>
          </a:solidFill>
          <a:latin typeface="+mn-lt"/>
          <a:ea typeface="+mn-ea"/>
          <a:cs typeface="+mn-cs"/>
        </a:defRPr>
      </a:lvl1pPr>
      <a:lvl2pPr marL="457123" algn="l" defTabSz="457123" rtl="0" eaLnBrk="1" latinLnBrk="0" hangingPunct="1">
        <a:defRPr sz="1900" kern="1200">
          <a:solidFill>
            <a:schemeClr val="tx1"/>
          </a:solidFill>
          <a:latin typeface="+mn-lt"/>
          <a:ea typeface="+mn-ea"/>
          <a:cs typeface="+mn-cs"/>
        </a:defRPr>
      </a:lvl2pPr>
      <a:lvl3pPr marL="914246" algn="l" defTabSz="457123" rtl="0" eaLnBrk="1" latinLnBrk="0" hangingPunct="1">
        <a:defRPr sz="1900" kern="1200">
          <a:solidFill>
            <a:schemeClr val="tx1"/>
          </a:solidFill>
          <a:latin typeface="+mn-lt"/>
          <a:ea typeface="+mn-ea"/>
          <a:cs typeface="+mn-cs"/>
        </a:defRPr>
      </a:lvl3pPr>
      <a:lvl4pPr marL="1371369" algn="l" defTabSz="457123" rtl="0" eaLnBrk="1" latinLnBrk="0" hangingPunct="1">
        <a:defRPr sz="1900" kern="1200">
          <a:solidFill>
            <a:schemeClr val="tx1"/>
          </a:solidFill>
          <a:latin typeface="+mn-lt"/>
          <a:ea typeface="+mn-ea"/>
          <a:cs typeface="+mn-cs"/>
        </a:defRPr>
      </a:lvl4pPr>
      <a:lvl5pPr marL="1828491" algn="l" defTabSz="457123" rtl="0" eaLnBrk="1" latinLnBrk="0" hangingPunct="1">
        <a:defRPr sz="1900" kern="1200">
          <a:solidFill>
            <a:schemeClr val="tx1"/>
          </a:solidFill>
          <a:latin typeface="+mn-lt"/>
          <a:ea typeface="+mn-ea"/>
          <a:cs typeface="+mn-cs"/>
        </a:defRPr>
      </a:lvl5pPr>
      <a:lvl6pPr marL="2285615" algn="l" defTabSz="457123" rtl="0" eaLnBrk="1" latinLnBrk="0" hangingPunct="1">
        <a:defRPr sz="1900" kern="1200">
          <a:solidFill>
            <a:schemeClr val="tx1"/>
          </a:solidFill>
          <a:latin typeface="+mn-lt"/>
          <a:ea typeface="+mn-ea"/>
          <a:cs typeface="+mn-cs"/>
        </a:defRPr>
      </a:lvl6pPr>
      <a:lvl7pPr marL="2742738" algn="l" defTabSz="457123" rtl="0" eaLnBrk="1" latinLnBrk="0" hangingPunct="1">
        <a:defRPr sz="1900" kern="1200">
          <a:solidFill>
            <a:schemeClr val="tx1"/>
          </a:solidFill>
          <a:latin typeface="+mn-lt"/>
          <a:ea typeface="+mn-ea"/>
          <a:cs typeface="+mn-cs"/>
        </a:defRPr>
      </a:lvl7pPr>
      <a:lvl8pPr marL="3199862" algn="l" defTabSz="457123" rtl="0" eaLnBrk="1" latinLnBrk="0" hangingPunct="1">
        <a:defRPr sz="1900" kern="1200">
          <a:solidFill>
            <a:schemeClr val="tx1"/>
          </a:solidFill>
          <a:latin typeface="+mn-lt"/>
          <a:ea typeface="+mn-ea"/>
          <a:cs typeface="+mn-cs"/>
        </a:defRPr>
      </a:lvl8pPr>
      <a:lvl9pPr marL="3656984" algn="l" defTabSz="457123"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Pr>
              <a:pPr algn="r" defTabSz="914400">
                <a:buSzPct val="25000"/>
              </a:pPr>
              <a:t>‹#›</a:t>
            </a:fld>
            <a:endParaRPr lang="en-US"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50295756"/>
      </p:ext>
    </p:extLst>
  </p:cSld>
  <p:clrMap bg1="lt1" tx1="dk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4.emf"/><Relationship Id="rId4" Type="http://schemas.openxmlformats.org/officeDocument/2006/relationships/diagramLayout" Target="../diagrams/layout3.xml"/><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doi.org/"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lvl="0" algn="ctr">
              <a:spcBef>
                <a:spcPts val="0"/>
              </a:spcBef>
              <a:buClr>
                <a:schemeClr val="dk1"/>
              </a:buCl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a:solidFill>
                  <a:schemeClr val="dk1"/>
                </a:solidFill>
                <a:ea typeface="Calibri"/>
                <a:cs typeface="Calibri"/>
                <a:sym typeface="Calibri"/>
              </a:rPr>
              <a:t>Data Science in Medicine</a:t>
            </a:r>
            <a:endParaRPr lang="en" sz="4400" b="1" i="0" u="none" strike="noStrike" cap="none" dirty="0">
              <a:solidFill>
                <a:schemeClr val="dk1"/>
              </a:solidFill>
              <a:latin typeface="Calibri"/>
              <a:ea typeface="Calibri"/>
              <a:cs typeface="Calibri"/>
              <a:sym typeface="Calibri"/>
            </a:endParaRP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4227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3F0BF-4BA0-954F-9AB9-0D3E6CDD4EC4}"/>
              </a:ext>
            </a:extLst>
          </p:cNvPr>
          <p:cNvSpPr>
            <a:spLocks noGrp="1"/>
          </p:cNvSpPr>
          <p:nvPr>
            <p:ph idx="1"/>
          </p:nvPr>
        </p:nvSpPr>
        <p:spPr/>
        <p:txBody>
          <a:bodyPr/>
          <a:lstStyle/>
          <a:p>
            <a:pPr indent="-334963"/>
            <a:r>
              <a:rPr lang="en-US" dirty="0"/>
              <a:t>Mortality predictions assume that the “usual care” continues to happen.</a:t>
            </a:r>
          </a:p>
          <a:p>
            <a:pPr indent="-334963"/>
            <a:r>
              <a:rPr lang="en-US" dirty="0"/>
              <a:t>Survival predictions are inherently causal, because we want to know what will happen under treatment A, vs. treatment B.</a:t>
            </a:r>
          </a:p>
          <a:p>
            <a:pPr indent="-334963"/>
            <a:r>
              <a:rPr lang="en-US" dirty="0"/>
              <a:t>Mortality predictions can not be interpreted as survival predictions.</a:t>
            </a:r>
          </a:p>
        </p:txBody>
      </p:sp>
      <p:sp>
        <p:nvSpPr>
          <p:cNvPr id="6" name="Title 1">
            <a:extLst>
              <a:ext uri="{FF2B5EF4-FFF2-40B4-BE49-F238E27FC236}">
                <a16:creationId xmlns:a16="http://schemas.microsoft.com/office/drawing/2014/main" id="{3C4B559A-9013-0496-CEB9-80C8FA25E876}"/>
              </a:ext>
            </a:extLst>
          </p:cNvPr>
          <p:cNvSpPr>
            <a:spLocks noGrp="1"/>
          </p:cNvSpPr>
          <p:nvPr>
            <p:ph type="title"/>
          </p:nvPr>
        </p:nvSpPr>
        <p:spPr>
          <a:xfrm>
            <a:off x="528034" y="335048"/>
            <a:ext cx="8158766" cy="1129925"/>
          </a:xfrm>
        </p:spPr>
        <p:txBody>
          <a:bodyPr>
            <a:normAutofit/>
          </a:bodyPr>
          <a:lstStyle/>
          <a:p>
            <a:pPr algn="ctr"/>
            <a:r>
              <a:rPr lang="en-US" dirty="0"/>
              <a:t>Ex. Impact of outcome definition</a:t>
            </a:r>
          </a:p>
        </p:txBody>
      </p:sp>
    </p:spTree>
    <p:extLst>
      <p:ext uri="{BB962C8B-B14F-4D97-AF65-F5344CB8AC3E}">
        <p14:creationId xmlns:p14="http://schemas.microsoft.com/office/powerpoint/2010/main" val="6943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702D0A-449C-660A-29D4-49C8DCD0B0AD}"/>
              </a:ext>
            </a:extLst>
          </p:cNvPr>
          <p:cNvSpPr>
            <a:spLocks noGrp="1"/>
          </p:cNvSpPr>
          <p:nvPr>
            <p:ph type="title"/>
          </p:nvPr>
        </p:nvSpPr>
        <p:spPr>
          <a:xfrm>
            <a:off x="0" y="0"/>
            <a:ext cx="9144000" cy="1143000"/>
          </a:xfrm>
        </p:spPr>
        <p:txBody>
          <a:bodyPr anchor="ctr">
            <a:normAutofit/>
          </a:bodyPr>
          <a:lstStyle/>
          <a:p>
            <a:pPr algn="ctr"/>
            <a:r>
              <a:rPr lang="en-US" dirty="0"/>
              <a:t>Remember</a:t>
            </a:r>
          </a:p>
        </p:txBody>
      </p:sp>
      <p:graphicFrame>
        <p:nvGraphicFramePr>
          <p:cNvPr id="11" name="Content Placeholder 2">
            <a:extLst>
              <a:ext uri="{FF2B5EF4-FFF2-40B4-BE49-F238E27FC236}">
                <a16:creationId xmlns:a16="http://schemas.microsoft.com/office/drawing/2014/main" id="{470DEBF8-11D9-9BE4-9433-E53944842389}"/>
              </a:ext>
            </a:extLst>
          </p:cNvPr>
          <p:cNvGraphicFramePr>
            <a:graphicFrameLocks noGrp="1"/>
          </p:cNvGraphicFramePr>
          <p:nvPr>
            <p:ph idx="1"/>
            <p:extLst>
              <p:ext uri="{D42A27DB-BD31-4B8C-83A1-F6EECF244321}">
                <p14:modId xmlns:p14="http://schemas.microsoft.com/office/powerpoint/2010/main" val="2761010853"/>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4916FF3B-BFAA-F4A1-B4E7-932A69B8ACBF}"/>
              </a:ext>
            </a:extLst>
          </p:cNvPr>
          <p:cNvSpPr txBox="1"/>
          <p:nvPr/>
        </p:nvSpPr>
        <p:spPr>
          <a:xfrm>
            <a:off x="3265715" y="5526000"/>
            <a:ext cx="2612570" cy="261610"/>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Connect with the wound healing lecture video</a:t>
            </a:r>
          </a:p>
        </p:txBody>
      </p:sp>
    </p:spTree>
    <p:extLst>
      <p:ext uri="{BB962C8B-B14F-4D97-AF65-F5344CB8AC3E}">
        <p14:creationId xmlns:p14="http://schemas.microsoft.com/office/powerpoint/2010/main" val="300011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dirty="0"/>
              <a:t>Ensuring Fairness</a:t>
            </a:r>
          </a:p>
        </p:txBody>
      </p:sp>
      <p:sp>
        <p:nvSpPr>
          <p:cNvPr id="4" name="Text Placeholder 3"/>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4053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EE9D03-C42B-A24E-834D-9F2C9F070CCF}"/>
              </a:ext>
            </a:extLst>
          </p:cNvPr>
          <p:cNvSpPr/>
          <p:nvPr/>
        </p:nvSpPr>
        <p:spPr>
          <a:xfrm>
            <a:off x="416233" y="5201245"/>
            <a:ext cx="3718404" cy="307777"/>
          </a:xfrm>
          <a:prstGeom prst="rect">
            <a:avLst/>
          </a:prstGeom>
        </p:spPr>
        <p:txBody>
          <a:bodyPr wrap="square">
            <a:spAutoFit/>
          </a:bodyPr>
          <a:lstStyle/>
          <a:p>
            <a:pPr algn="ctr"/>
            <a:r>
              <a:rPr lang="en-US" sz="1400" dirty="0">
                <a:solidFill>
                  <a:srgbClr val="231F20"/>
                </a:solidFill>
                <a:latin typeface="Calibri" panose="020F0502020204030204" pitchFamily="34" charset="0"/>
                <a:cs typeface="Calibri" panose="020F0502020204030204" pitchFamily="34" charset="0"/>
              </a:rPr>
              <a:t>Realized costs versus predicted risk.</a:t>
            </a:r>
            <a:endParaRPr lang="en-US" sz="1400" dirty="0">
              <a:solidFill>
                <a:srgbClr val="231F20"/>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77F44F-752B-784A-A60D-32F59C3BE255}"/>
              </a:ext>
            </a:extLst>
          </p:cNvPr>
          <p:cNvSpPr/>
          <p:nvPr/>
        </p:nvSpPr>
        <p:spPr>
          <a:xfrm>
            <a:off x="5008213" y="5203177"/>
            <a:ext cx="3548089" cy="307777"/>
          </a:xfrm>
          <a:prstGeom prst="rect">
            <a:avLst/>
          </a:prstGeom>
        </p:spPr>
        <p:txBody>
          <a:bodyPr wrap="square">
            <a:spAutoFit/>
          </a:bodyPr>
          <a:lstStyle/>
          <a:p>
            <a:pPr algn="ctr"/>
            <a:r>
              <a:rPr lang="en-US" sz="1400" dirty="0">
                <a:solidFill>
                  <a:srgbClr val="231F20"/>
                </a:solidFill>
                <a:latin typeface="Calibri" panose="020F0502020204030204" pitchFamily="34" charset="0"/>
                <a:cs typeface="Calibri" panose="020F0502020204030204" pitchFamily="34" charset="0"/>
              </a:rPr>
              <a:t>algorithm-predicted risk vs. illness burden</a:t>
            </a:r>
            <a:endParaRPr lang="en-US" sz="1400" dirty="0">
              <a:solidFill>
                <a:srgbClr val="231F20"/>
              </a:solidFill>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2203632-68BA-9C4B-BF21-B7E720FA8E49}"/>
              </a:ext>
            </a:extLst>
          </p:cNvPr>
          <p:cNvPicPr>
            <a:picLocks noChangeAspect="1"/>
          </p:cNvPicPr>
          <p:nvPr/>
        </p:nvPicPr>
        <p:blipFill>
          <a:blip r:embed="rId3"/>
          <a:stretch>
            <a:fillRect/>
          </a:stretch>
        </p:blipFill>
        <p:spPr>
          <a:xfrm>
            <a:off x="5008213" y="1484054"/>
            <a:ext cx="3548089" cy="3637788"/>
          </a:xfrm>
          <a:prstGeom prst="rect">
            <a:avLst/>
          </a:prstGeom>
        </p:spPr>
      </p:pic>
      <p:pic>
        <p:nvPicPr>
          <p:cNvPr id="10" name="Picture 9">
            <a:extLst>
              <a:ext uri="{FF2B5EF4-FFF2-40B4-BE49-F238E27FC236}">
                <a16:creationId xmlns:a16="http://schemas.microsoft.com/office/drawing/2014/main" id="{53DDE1A1-44B7-C24F-BD9B-086EB47DDAEE}"/>
              </a:ext>
            </a:extLst>
          </p:cNvPr>
          <p:cNvPicPr>
            <a:picLocks noChangeAspect="1"/>
          </p:cNvPicPr>
          <p:nvPr/>
        </p:nvPicPr>
        <p:blipFill>
          <a:blip r:embed="rId4"/>
          <a:stretch>
            <a:fillRect/>
          </a:stretch>
        </p:blipFill>
        <p:spPr>
          <a:xfrm>
            <a:off x="416233" y="1484054"/>
            <a:ext cx="3718404" cy="3637788"/>
          </a:xfrm>
          <a:prstGeom prst="rect">
            <a:avLst/>
          </a:prstGeom>
        </p:spPr>
      </p:pic>
      <p:sp>
        <p:nvSpPr>
          <p:cNvPr id="12" name="Rectangle 11">
            <a:extLst>
              <a:ext uri="{FF2B5EF4-FFF2-40B4-BE49-F238E27FC236}">
                <a16:creationId xmlns:a16="http://schemas.microsoft.com/office/drawing/2014/main" id="{BE6612C0-69B1-D04A-9EB0-4727DC8AA774}"/>
              </a:ext>
            </a:extLst>
          </p:cNvPr>
          <p:cNvSpPr/>
          <p:nvPr/>
        </p:nvSpPr>
        <p:spPr>
          <a:xfrm>
            <a:off x="908194" y="2055486"/>
            <a:ext cx="2082800" cy="830997"/>
          </a:xfrm>
          <a:prstGeom prst="rect">
            <a:avLst/>
          </a:prstGeom>
          <a:solidFill>
            <a:srgbClr val="FFFF00"/>
          </a:solidFill>
        </p:spPr>
        <p:txBody>
          <a:bodyPr wrap="square">
            <a:spAutoFit/>
          </a:bodyPr>
          <a:lstStyle/>
          <a:p>
            <a:r>
              <a:rPr lang="en-US" sz="1200" dirty="0">
                <a:solidFill>
                  <a:srgbClr val="231F20"/>
                </a:solidFill>
                <a:latin typeface="Calibri" panose="020F0502020204030204" pitchFamily="34" charset="0"/>
                <a:cs typeface="Calibri" panose="020F0502020204030204" pitchFamily="34" charset="0"/>
              </a:rPr>
              <a:t>Health care costs and health needs are highly correlated, as sicker patients need and receive more care, on average.</a:t>
            </a:r>
          </a:p>
        </p:txBody>
      </p:sp>
      <p:sp>
        <p:nvSpPr>
          <p:cNvPr id="13" name="Text Box 4">
            <a:extLst>
              <a:ext uri="{FF2B5EF4-FFF2-40B4-BE49-F238E27FC236}">
                <a16:creationId xmlns:a16="http://schemas.microsoft.com/office/drawing/2014/main" id="{ADE0D1E7-2C7E-344F-94B1-6253CE253EB1}"/>
              </a:ext>
            </a:extLst>
          </p:cNvPr>
          <p:cNvSpPr txBox="1">
            <a:spLocks noChangeArrowheads="1"/>
          </p:cNvSpPr>
          <p:nvPr/>
        </p:nvSpPr>
        <p:spPr bwMode="auto">
          <a:xfrm>
            <a:off x="3031634" y="5852009"/>
            <a:ext cx="3572366"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200" dirty="0">
                <a:latin typeface="Arial" panose="020B0604020202020204" pitchFamily="34" charset="0"/>
              </a:rPr>
              <a:t>Ziad Obermeyer et al. Science 2019;366:447-453</a:t>
            </a:r>
          </a:p>
        </p:txBody>
      </p:sp>
      <p:sp>
        <p:nvSpPr>
          <p:cNvPr id="7" name="Title 1">
            <a:extLst>
              <a:ext uri="{FF2B5EF4-FFF2-40B4-BE49-F238E27FC236}">
                <a16:creationId xmlns:a16="http://schemas.microsoft.com/office/drawing/2014/main" id="{786E6757-6A69-0B0E-FFE5-7E30117ACA0F}"/>
              </a:ext>
            </a:extLst>
          </p:cNvPr>
          <p:cNvSpPr>
            <a:spLocks noGrp="1"/>
          </p:cNvSpPr>
          <p:nvPr>
            <p:ph type="title"/>
          </p:nvPr>
        </p:nvSpPr>
        <p:spPr>
          <a:xfrm>
            <a:off x="528034" y="335048"/>
            <a:ext cx="8158766" cy="1129925"/>
          </a:xfrm>
        </p:spPr>
        <p:txBody>
          <a:bodyPr>
            <a:normAutofit/>
          </a:bodyPr>
          <a:lstStyle/>
          <a:p>
            <a:pPr algn="ctr"/>
            <a:r>
              <a:rPr lang="en-US" dirty="0"/>
              <a:t>Ex. Obermeyer et al, 2019</a:t>
            </a:r>
          </a:p>
        </p:txBody>
      </p:sp>
    </p:spTree>
    <p:extLst>
      <p:ext uri="{BB962C8B-B14F-4D97-AF65-F5344CB8AC3E}">
        <p14:creationId xmlns:p14="http://schemas.microsoft.com/office/powerpoint/2010/main" val="295200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endParaRPr lang="en-US" sz="4219" dirty="0">
              <a:solidFill>
                <a:schemeClr val="bg1"/>
              </a:solidFill>
            </a:endParaRPr>
          </a:p>
        </p:txBody>
      </p:sp>
      <p:sp>
        <p:nvSpPr>
          <p:cNvPr id="3" name="Content Placeholder 2"/>
          <p:cNvSpPr>
            <a:spLocks noGrp="1"/>
          </p:cNvSpPr>
          <p:nvPr>
            <p:ph idx="1"/>
          </p:nvPr>
        </p:nvSpPr>
        <p:spPr/>
        <p:txBody>
          <a:bodyPr>
            <a:normAutofit/>
          </a:bodyPr>
          <a:lstStyle/>
          <a:p>
            <a:pPr marL="0" indent="0" algn="ctr" defTabSz="914353">
              <a:spcBef>
                <a:spcPts val="0"/>
              </a:spcBef>
              <a:buNone/>
            </a:pPr>
            <a:endParaRPr lang="en-US" sz="3600" dirty="0">
              <a:solidFill>
                <a:schemeClr val="bg1"/>
              </a:solidFill>
            </a:endParaRPr>
          </a:p>
          <a:p>
            <a:pPr marL="0" indent="0" algn="ctr" defTabSz="914353">
              <a:spcBef>
                <a:spcPts val="0"/>
              </a:spcBef>
              <a:buNone/>
            </a:pPr>
            <a:endParaRPr lang="en-US" sz="3600" dirty="0">
              <a:solidFill>
                <a:schemeClr val="bg1"/>
              </a:solidFill>
            </a:endParaRPr>
          </a:p>
          <a:p>
            <a:pPr marL="0" indent="0" algn="ctr" defTabSz="914353">
              <a:spcBef>
                <a:spcPts val="0"/>
              </a:spcBef>
              <a:buNone/>
            </a:pPr>
            <a:r>
              <a:rPr lang="en-US" sz="4000" dirty="0">
                <a:solidFill>
                  <a:schemeClr val="bg1"/>
                </a:solidFill>
              </a:rPr>
              <a:t>What do you think went wrong here?</a:t>
            </a:r>
            <a:endParaRPr lang="en-US" sz="2800" dirty="0">
              <a:solidFill>
                <a:schemeClr val="bg1"/>
              </a:solidFill>
            </a:endParaRPr>
          </a:p>
        </p:txBody>
      </p:sp>
    </p:spTree>
    <p:extLst>
      <p:ext uri="{BB962C8B-B14F-4D97-AF65-F5344CB8AC3E}">
        <p14:creationId xmlns:p14="http://schemas.microsoft.com/office/powerpoint/2010/main" val="182913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2985-77BD-0E49-87D5-3A82FB0D4D72}"/>
              </a:ext>
            </a:extLst>
          </p:cNvPr>
          <p:cNvSpPr>
            <a:spLocks noGrp="1"/>
          </p:cNvSpPr>
          <p:nvPr>
            <p:ph type="title"/>
          </p:nvPr>
        </p:nvSpPr>
        <p:spPr/>
        <p:txBody>
          <a:bodyPr/>
          <a:lstStyle/>
          <a:p>
            <a:r>
              <a:rPr lang="en-US" dirty="0"/>
              <a:t>My take on the media ruckus</a:t>
            </a:r>
          </a:p>
        </p:txBody>
      </p:sp>
      <p:sp>
        <p:nvSpPr>
          <p:cNvPr id="3" name="Content Placeholder 2">
            <a:extLst>
              <a:ext uri="{FF2B5EF4-FFF2-40B4-BE49-F238E27FC236}">
                <a16:creationId xmlns:a16="http://schemas.microsoft.com/office/drawing/2014/main" id="{6A905BBA-ACE0-7841-A3D1-3BCF1D78CAD5}"/>
              </a:ext>
            </a:extLst>
          </p:cNvPr>
          <p:cNvSpPr>
            <a:spLocks noGrp="1"/>
          </p:cNvSpPr>
          <p:nvPr>
            <p:ph idx="1"/>
          </p:nvPr>
        </p:nvSpPr>
        <p:spPr>
          <a:xfrm>
            <a:off x="457200" y="1350433"/>
            <a:ext cx="8229600" cy="4732867"/>
          </a:xfrm>
        </p:spPr>
        <p:txBody>
          <a:bodyPr>
            <a:normAutofit fontScale="70000" lnSpcReduction="20000"/>
          </a:bodyPr>
          <a:lstStyle/>
          <a:p>
            <a:r>
              <a:rPr lang="en-US" dirty="0">
                <a:latin typeface="Source Sans Pro Light" panose="020B0403030403020204" pitchFamily="34" charset="0"/>
                <a:ea typeface="Source Sans Pro Light" panose="020B0403030403020204" pitchFamily="34" charset="0"/>
              </a:rPr>
              <a:t>If the data are always a certain way, the model learns that (that is what machine learning does). </a:t>
            </a:r>
          </a:p>
          <a:p>
            <a:pPr lvl="1"/>
            <a:endParaRPr lang="en-US" dirty="0">
              <a:latin typeface="Source Sans Pro Light" panose="020B0403030403020204" pitchFamily="34" charset="0"/>
              <a:ea typeface="Source Sans Pro Light" panose="020B0403030403020204" pitchFamily="34" charset="0"/>
            </a:endParaRPr>
          </a:p>
          <a:p>
            <a:r>
              <a:rPr lang="en-US" dirty="0">
                <a:latin typeface="Source Sans Pro Light" panose="020B0403030403020204" pitchFamily="34" charset="0"/>
                <a:ea typeface="Source Sans Pro Light" panose="020B0403030403020204" pitchFamily="34" charset="0"/>
              </a:rPr>
              <a:t>If you train a model to do "task A" and it fails at "task B”, that is </a:t>
            </a:r>
            <a:r>
              <a:rPr lang="en-US" dirty="0">
                <a:latin typeface="Source Sans Pro Light" panose="020B0403030403020204" pitchFamily="34" charset="0"/>
                <a:ea typeface="Source Sans Pro Light" panose="020B0403030403020204" pitchFamily="34" charset="0"/>
                <a:sym typeface="Wingdings" pitchFamily="2" charset="2"/>
              </a:rPr>
              <a:t>bias arising from label choice </a:t>
            </a:r>
            <a:r>
              <a:rPr lang="en-US" dirty="0">
                <a:latin typeface="Source Sans Pro Light" panose="020B0403030403020204" pitchFamily="34" charset="0"/>
                <a:ea typeface="Source Sans Pro Light" panose="020B0403030403020204" pitchFamily="34" charset="0"/>
              </a:rPr>
              <a:t>(the author of the study says that).</a:t>
            </a:r>
          </a:p>
          <a:p>
            <a:pPr marL="457200" lvl="1" indent="0">
              <a:buNone/>
            </a:pPr>
            <a:endParaRPr lang="en-US" dirty="0">
              <a:latin typeface="Source Sans Pro Light" panose="020B0403030403020204" pitchFamily="34" charset="0"/>
              <a:ea typeface="Source Sans Pro Light" panose="020B0403030403020204" pitchFamily="34" charset="0"/>
            </a:endParaRPr>
          </a:p>
          <a:p>
            <a:r>
              <a:rPr lang="en-US" b="1" dirty="0">
                <a:latin typeface="Source Sans Pro Light" panose="020B0403030403020204" pitchFamily="34" charset="0"/>
                <a:ea typeface="Source Sans Pro Light" panose="020B0403030403020204" pitchFamily="34" charset="0"/>
              </a:rPr>
              <a:t>The data, the label choice, and the algorithm</a:t>
            </a:r>
            <a:r>
              <a:rPr lang="en-US" dirty="0">
                <a:latin typeface="Source Sans Pro Light" panose="020B0403030403020204" pitchFamily="34" charset="0"/>
                <a:ea typeface="Source Sans Pro Light" panose="020B0403030403020204" pitchFamily="34" charset="0"/>
              </a:rPr>
              <a:t>. </a:t>
            </a:r>
          </a:p>
          <a:p>
            <a:pPr lvl="1"/>
            <a:r>
              <a:rPr lang="en-US" dirty="0">
                <a:latin typeface="Source Sans Pro Light" panose="020B0403030403020204" pitchFamily="34" charset="0"/>
                <a:ea typeface="Source Sans Pro Light" panose="020B0403030403020204" pitchFamily="34" charset="0"/>
              </a:rPr>
              <a:t>mathematical gimmickry can not fix the data.</a:t>
            </a:r>
          </a:p>
          <a:p>
            <a:pPr lvl="1"/>
            <a:r>
              <a:rPr lang="en-US" dirty="0">
                <a:latin typeface="Source Sans Pro Light" panose="020B0403030403020204" pitchFamily="34" charset="0"/>
                <a:ea typeface="Source Sans Pro Light" panose="020B0403030403020204" pitchFamily="34" charset="0"/>
              </a:rPr>
              <a:t>hiding the label bias by misguided math is even worse.</a:t>
            </a:r>
          </a:p>
          <a:p>
            <a:pPr lvl="1"/>
            <a:r>
              <a:rPr lang="en-US" dirty="0">
                <a:latin typeface="Source Sans Pro Light" panose="020B0403030403020204" pitchFamily="34" charset="0"/>
                <a:ea typeface="Source Sans Pro Light" panose="020B0403030403020204" pitchFamily="34" charset="0"/>
              </a:rPr>
              <a:t>saying that the algorithm is evil is silly.</a:t>
            </a:r>
          </a:p>
          <a:p>
            <a:pPr lvl="1"/>
            <a:endParaRPr lang="en-US" dirty="0">
              <a:latin typeface="Source Sans Pro Light" panose="020B0403030403020204" pitchFamily="34" charset="0"/>
              <a:ea typeface="Source Sans Pro Light" panose="020B0403030403020204" pitchFamily="34" charset="0"/>
            </a:endParaRPr>
          </a:p>
          <a:p>
            <a:r>
              <a:rPr lang="en-US" dirty="0">
                <a:latin typeface="Source Sans Pro Light" panose="020B0403030403020204" pitchFamily="34" charset="0"/>
                <a:ea typeface="Source Sans Pro Light" panose="020B0403030403020204" pitchFamily="34" charset="0"/>
              </a:rPr>
              <a:t>I argue that </a:t>
            </a:r>
            <a:r>
              <a:rPr lang="en-US" b="1" dirty="0">
                <a:latin typeface="Source Sans Pro Light" panose="020B0403030403020204" pitchFamily="34" charset="0"/>
                <a:ea typeface="Source Sans Pro Light" panose="020B0403030403020204" pitchFamily="34" charset="0"/>
              </a:rPr>
              <a:t>it is *good* that the algorithm is learning the bias </a:t>
            </a:r>
            <a:r>
              <a:rPr lang="en-US" dirty="0">
                <a:latin typeface="Source Sans Pro Light" panose="020B0403030403020204" pitchFamily="34" charset="0"/>
                <a:ea typeface="Source Sans Pro Light" panose="020B0403030403020204" pitchFamily="34" charset="0"/>
              </a:rPr>
              <a:t>in the data, so we can do something about it. </a:t>
            </a:r>
          </a:p>
          <a:p>
            <a:pPr lvl="1"/>
            <a:r>
              <a:rPr lang="en-US" dirty="0">
                <a:latin typeface="Source Sans Pro Light" panose="020B0403030403020204" pitchFamily="34" charset="0"/>
                <a:ea typeface="Source Sans Pro Light" panose="020B0403030403020204" pitchFamily="34" charset="0"/>
              </a:rPr>
              <a:t>e.g. the ASCVD equation is racially biased. I know it and so does my doctor, so we compensate for it.</a:t>
            </a:r>
          </a:p>
        </p:txBody>
      </p:sp>
    </p:spTree>
    <p:extLst>
      <p:ext uri="{BB962C8B-B14F-4D97-AF65-F5344CB8AC3E}">
        <p14:creationId xmlns:p14="http://schemas.microsoft.com/office/powerpoint/2010/main" val="30259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Chart&#10;&#10;Description automatically generated">
            <a:extLst>
              <a:ext uri="{FF2B5EF4-FFF2-40B4-BE49-F238E27FC236}">
                <a16:creationId xmlns:a16="http://schemas.microsoft.com/office/drawing/2014/main" id="{AD7BA973-FAAB-8A8D-B060-33ADB9A226F4}"/>
              </a:ext>
            </a:extLst>
          </p:cNvPr>
          <p:cNvPicPr>
            <a:picLocks noGrp="1" noChangeAspect="1"/>
          </p:cNvPicPr>
          <p:nvPr>
            <p:ph idx="1"/>
          </p:nvPr>
        </p:nvPicPr>
        <p:blipFill>
          <a:blip r:embed="rId3"/>
          <a:stretch>
            <a:fillRect/>
          </a:stretch>
        </p:blipFill>
        <p:spPr>
          <a:xfrm>
            <a:off x="378459" y="1387950"/>
            <a:ext cx="4730077" cy="4372769"/>
          </a:xfrm>
        </p:spPr>
      </p:pic>
      <p:sp>
        <p:nvSpPr>
          <p:cNvPr id="14" name="TextBox 13">
            <a:extLst>
              <a:ext uri="{FF2B5EF4-FFF2-40B4-BE49-F238E27FC236}">
                <a16:creationId xmlns:a16="http://schemas.microsoft.com/office/drawing/2014/main" id="{F82FF9C7-5744-2641-F78A-231D452D8521}"/>
              </a:ext>
            </a:extLst>
          </p:cNvPr>
          <p:cNvSpPr txBox="1"/>
          <p:nvPr/>
        </p:nvSpPr>
        <p:spPr>
          <a:xfrm>
            <a:off x="5173981" y="2181275"/>
            <a:ext cx="3601720" cy="1938992"/>
          </a:xfrm>
          <a:prstGeom prst="rect">
            <a:avLst/>
          </a:prstGeom>
          <a:noFill/>
        </p:spPr>
        <p:txBody>
          <a:bodyPr wrap="square">
            <a:spAutoFit/>
          </a:bodyPr>
          <a:lstStyle/>
          <a:p>
            <a:r>
              <a:rPr lang="en-US" sz="2400" b="1" dirty="0"/>
              <a:t>Group fairness: </a:t>
            </a:r>
            <a:r>
              <a:rPr lang="en-US" sz="2400" dirty="0"/>
              <a:t>The chance of a positive prediction (TP+FP) should be be equal for each protected attribute </a:t>
            </a:r>
            <a:endParaRPr lang="en-US" sz="2400" b="1" dirty="0"/>
          </a:p>
        </p:txBody>
      </p:sp>
      <p:sp>
        <p:nvSpPr>
          <p:cNvPr id="15" name="TextBox 14">
            <a:extLst>
              <a:ext uri="{FF2B5EF4-FFF2-40B4-BE49-F238E27FC236}">
                <a16:creationId xmlns:a16="http://schemas.microsoft.com/office/drawing/2014/main" id="{B25EC032-A211-6644-3BB4-09E96870A422}"/>
              </a:ext>
            </a:extLst>
          </p:cNvPr>
          <p:cNvSpPr txBox="1"/>
          <p:nvPr/>
        </p:nvSpPr>
        <p:spPr>
          <a:xfrm>
            <a:off x="5179656" y="4166711"/>
            <a:ext cx="3601720" cy="830997"/>
          </a:xfrm>
          <a:prstGeom prst="rect">
            <a:avLst/>
          </a:prstGeom>
          <a:noFill/>
        </p:spPr>
        <p:txBody>
          <a:bodyPr wrap="square">
            <a:spAutoFit/>
          </a:bodyPr>
          <a:lstStyle/>
          <a:p>
            <a:r>
              <a:rPr lang="en-US" sz="2400" dirty="0"/>
              <a:t>Female: 20% + 30% = 50%</a:t>
            </a:r>
          </a:p>
          <a:p>
            <a:r>
              <a:rPr lang="en-US" sz="2400" dirty="0"/>
              <a:t>Male: 30% + 20% = 50%</a:t>
            </a:r>
          </a:p>
        </p:txBody>
      </p:sp>
      <p:sp>
        <p:nvSpPr>
          <p:cNvPr id="18" name="Title 1">
            <a:extLst>
              <a:ext uri="{FF2B5EF4-FFF2-40B4-BE49-F238E27FC236}">
                <a16:creationId xmlns:a16="http://schemas.microsoft.com/office/drawing/2014/main" id="{F40F4AE3-FF56-56C2-1D45-11212DB26C25}"/>
              </a:ext>
            </a:extLst>
          </p:cNvPr>
          <p:cNvSpPr>
            <a:spLocks noGrp="1"/>
          </p:cNvSpPr>
          <p:nvPr>
            <p:ph type="title"/>
          </p:nvPr>
        </p:nvSpPr>
        <p:spPr>
          <a:xfrm>
            <a:off x="528034" y="335048"/>
            <a:ext cx="8158766" cy="1129925"/>
          </a:xfrm>
        </p:spPr>
        <p:txBody>
          <a:bodyPr>
            <a:normAutofit fontScale="90000"/>
          </a:bodyPr>
          <a:lstStyle/>
          <a:p>
            <a:pPr algn="ctr"/>
            <a:r>
              <a:rPr lang="en-US" dirty="0"/>
              <a:t>A simple example of a fairness metric</a:t>
            </a:r>
          </a:p>
        </p:txBody>
      </p:sp>
    </p:spTree>
    <p:extLst>
      <p:ext uri="{BB962C8B-B14F-4D97-AF65-F5344CB8AC3E}">
        <p14:creationId xmlns:p14="http://schemas.microsoft.com/office/powerpoint/2010/main" val="365800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5EB0157-1998-8D45-E1D1-5AD66A850CFC}"/>
              </a:ext>
            </a:extLst>
          </p:cNvPr>
          <p:cNvSpPr>
            <a:spLocks noGrp="1"/>
          </p:cNvSpPr>
          <p:nvPr>
            <p:ph type="title"/>
          </p:nvPr>
        </p:nvSpPr>
        <p:spPr>
          <a:xfrm>
            <a:off x="0" y="0"/>
            <a:ext cx="8686800" cy="1143000"/>
          </a:xfrm>
        </p:spPr>
        <p:txBody>
          <a:bodyPr anchor="t">
            <a:normAutofit/>
          </a:bodyPr>
          <a:lstStyle/>
          <a:p>
            <a:r>
              <a:rPr lang="en-US" dirty="0"/>
              <a:t>Fairness methods aim to:</a:t>
            </a:r>
          </a:p>
        </p:txBody>
      </p:sp>
      <p:grpSp>
        <p:nvGrpSpPr>
          <p:cNvPr id="4" name="Group 3">
            <a:extLst>
              <a:ext uri="{FF2B5EF4-FFF2-40B4-BE49-F238E27FC236}">
                <a16:creationId xmlns:a16="http://schemas.microsoft.com/office/drawing/2014/main" id="{EF7F76D9-2F2E-BEAF-C8A4-F600E7E51700}"/>
              </a:ext>
            </a:extLst>
          </p:cNvPr>
          <p:cNvGrpSpPr/>
          <p:nvPr/>
        </p:nvGrpSpPr>
        <p:grpSpPr>
          <a:xfrm>
            <a:off x="459150" y="2549580"/>
            <a:ext cx="8225699" cy="2627204"/>
            <a:chOff x="459150" y="2549580"/>
            <a:chExt cx="8225699" cy="2627204"/>
          </a:xfrm>
        </p:grpSpPr>
        <p:sp>
          <p:nvSpPr>
            <p:cNvPr id="5" name="Freeform 4">
              <a:extLst>
                <a:ext uri="{FF2B5EF4-FFF2-40B4-BE49-F238E27FC236}">
                  <a16:creationId xmlns:a16="http://schemas.microsoft.com/office/drawing/2014/main" id="{34727DB7-6DEB-3431-1C6C-4B94CE90ED51}"/>
                </a:ext>
              </a:extLst>
            </p:cNvPr>
            <p:cNvSpPr/>
            <p:nvPr/>
          </p:nvSpPr>
          <p:spPr>
            <a:xfrm>
              <a:off x="459150" y="2549580"/>
              <a:ext cx="1876573" cy="2627203"/>
            </a:xfrm>
            <a:custGeom>
              <a:avLst/>
              <a:gdLst>
                <a:gd name="connsiteX0" fmla="*/ 0 w 1876573"/>
                <a:gd name="connsiteY0" fmla="*/ 0 h 2627203"/>
                <a:gd name="connsiteX1" fmla="*/ 1876573 w 1876573"/>
                <a:gd name="connsiteY1" fmla="*/ 0 h 2627203"/>
                <a:gd name="connsiteX2" fmla="*/ 1876573 w 1876573"/>
                <a:gd name="connsiteY2" fmla="*/ 2627203 h 2627203"/>
                <a:gd name="connsiteX3" fmla="*/ 0 w 1876573"/>
                <a:gd name="connsiteY3" fmla="*/ 2627203 h 2627203"/>
                <a:gd name="connsiteX4" fmla="*/ 0 w 1876573"/>
                <a:gd name="connsiteY4" fmla="*/ 0 h 262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573" h="2627203">
                  <a:moveTo>
                    <a:pt x="0" y="0"/>
                  </a:moveTo>
                  <a:lnTo>
                    <a:pt x="1876573" y="0"/>
                  </a:lnTo>
                  <a:lnTo>
                    <a:pt x="1876573" y="2627203"/>
                  </a:lnTo>
                  <a:lnTo>
                    <a:pt x="0" y="2627203"/>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305" tIns="1328538" rIns="146305" bIns="382743" numCol="1" spcCol="1270" anchor="t" anchorCtr="0">
              <a:noAutofit/>
            </a:bodyPr>
            <a:lstStyle/>
            <a:p>
              <a:pPr marL="0" lvl="0" indent="0" algn="l" defTabSz="622300">
                <a:lnSpc>
                  <a:spcPct val="90000"/>
                </a:lnSpc>
                <a:spcBef>
                  <a:spcPct val="0"/>
                </a:spcBef>
                <a:spcAft>
                  <a:spcPct val="35000"/>
                </a:spcAft>
                <a:buNone/>
              </a:pPr>
              <a:r>
                <a:rPr lang="en-US" sz="1400" b="1" kern="1200" dirty="0"/>
                <a:t>Identify</a:t>
              </a:r>
              <a:r>
                <a:rPr lang="en-US" sz="1400" kern="1200" dirty="0"/>
                <a:t> </a:t>
              </a:r>
              <a:r>
                <a:rPr lang="en-US" sz="1400" b="1" kern="1200" dirty="0"/>
                <a:t>&amp; Mitigate</a:t>
              </a:r>
              <a:r>
                <a:rPr lang="en-US" sz="1400" kern="1200" dirty="0"/>
                <a:t> systematic differences in model output in populations of interest</a:t>
              </a:r>
            </a:p>
          </p:txBody>
        </p:sp>
        <p:sp>
          <p:nvSpPr>
            <p:cNvPr id="6" name="Freeform 5">
              <a:extLst>
                <a:ext uri="{FF2B5EF4-FFF2-40B4-BE49-F238E27FC236}">
                  <a16:creationId xmlns:a16="http://schemas.microsoft.com/office/drawing/2014/main" id="{2B516F28-2F25-907B-A367-6908AC1501A8}"/>
                </a:ext>
              </a:extLst>
            </p:cNvPr>
            <p:cNvSpPr/>
            <p:nvPr/>
          </p:nvSpPr>
          <p:spPr>
            <a:xfrm>
              <a:off x="1003357" y="2812301"/>
              <a:ext cx="788161" cy="788161"/>
            </a:xfrm>
            <a:custGeom>
              <a:avLst/>
              <a:gdLst>
                <a:gd name="connsiteX0" fmla="*/ 0 w 788161"/>
                <a:gd name="connsiteY0" fmla="*/ 394081 h 788161"/>
                <a:gd name="connsiteX1" fmla="*/ 394081 w 788161"/>
                <a:gd name="connsiteY1" fmla="*/ 0 h 788161"/>
                <a:gd name="connsiteX2" fmla="*/ 788162 w 788161"/>
                <a:gd name="connsiteY2" fmla="*/ 394081 h 788161"/>
                <a:gd name="connsiteX3" fmla="*/ 394081 w 788161"/>
                <a:gd name="connsiteY3" fmla="*/ 788162 h 788161"/>
                <a:gd name="connsiteX4" fmla="*/ 0 w 788161"/>
                <a:gd name="connsiteY4" fmla="*/ 394081 h 78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61" h="788161">
                  <a:moveTo>
                    <a:pt x="0" y="394081"/>
                  </a:moveTo>
                  <a:cubicBezTo>
                    <a:pt x="0" y="176436"/>
                    <a:pt x="176436" y="0"/>
                    <a:pt x="394081" y="0"/>
                  </a:cubicBezTo>
                  <a:cubicBezTo>
                    <a:pt x="611726" y="0"/>
                    <a:pt x="788162" y="176436"/>
                    <a:pt x="788162" y="394081"/>
                  </a:cubicBezTo>
                  <a:cubicBezTo>
                    <a:pt x="788162" y="611726"/>
                    <a:pt x="611726" y="788162"/>
                    <a:pt x="394081" y="788162"/>
                  </a:cubicBezTo>
                  <a:cubicBezTo>
                    <a:pt x="176436" y="788162"/>
                    <a:pt x="0" y="611726"/>
                    <a:pt x="0" y="394081"/>
                  </a:cubicBez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6872" tIns="128124" rIns="176872" bIns="128124" numCol="1" spcCol="1270" anchor="ctr" anchorCtr="0">
              <a:noAutofit/>
            </a:bodyPr>
            <a:lstStyle/>
            <a:p>
              <a:pPr marL="0" lvl="0" indent="0" algn="ctr" defTabSz="1689100">
                <a:lnSpc>
                  <a:spcPct val="90000"/>
                </a:lnSpc>
                <a:spcBef>
                  <a:spcPct val="0"/>
                </a:spcBef>
                <a:spcAft>
                  <a:spcPct val="35000"/>
                </a:spcAft>
                <a:buNone/>
              </a:pPr>
              <a:r>
                <a:rPr lang="en-US" sz="3800" kern="1200" dirty="0"/>
                <a:t>A</a:t>
              </a:r>
            </a:p>
          </p:txBody>
        </p:sp>
        <p:sp>
          <p:nvSpPr>
            <p:cNvPr id="8" name="Rectangle 7">
              <a:extLst>
                <a:ext uri="{FF2B5EF4-FFF2-40B4-BE49-F238E27FC236}">
                  <a16:creationId xmlns:a16="http://schemas.microsoft.com/office/drawing/2014/main" id="{02B45E20-2505-A68E-8F30-9E9239F8B19C}"/>
                </a:ext>
              </a:extLst>
            </p:cNvPr>
            <p:cNvSpPr/>
            <p:nvPr/>
          </p:nvSpPr>
          <p:spPr>
            <a:xfrm>
              <a:off x="459150" y="5176712"/>
              <a:ext cx="1876573" cy="72"/>
            </a:xfrm>
            <a:prstGeom prst="rect">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9" name="Freeform 8">
              <a:extLst>
                <a:ext uri="{FF2B5EF4-FFF2-40B4-BE49-F238E27FC236}">
                  <a16:creationId xmlns:a16="http://schemas.microsoft.com/office/drawing/2014/main" id="{201733B8-AF61-4CEF-AF03-AD6484BF5E0C}"/>
                </a:ext>
              </a:extLst>
            </p:cNvPr>
            <p:cNvSpPr/>
            <p:nvPr/>
          </p:nvSpPr>
          <p:spPr>
            <a:xfrm>
              <a:off x="2523381" y="2549580"/>
              <a:ext cx="1876573" cy="2627203"/>
            </a:xfrm>
            <a:custGeom>
              <a:avLst/>
              <a:gdLst>
                <a:gd name="connsiteX0" fmla="*/ 0 w 1876573"/>
                <a:gd name="connsiteY0" fmla="*/ 0 h 2627203"/>
                <a:gd name="connsiteX1" fmla="*/ 1876573 w 1876573"/>
                <a:gd name="connsiteY1" fmla="*/ 0 h 2627203"/>
                <a:gd name="connsiteX2" fmla="*/ 1876573 w 1876573"/>
                <a:gd name="connsiteY2" fmla="*/ 2627203 h 2627203"/>
                <a:gd name="connsiteX3" fmla="*/ 0 w 1876573"/>
                <a:gd name="connsiteY3" fmla="*/ 2627203 h 2627203"/>
                <a:gd name="connsiteX4" fmla="*/ 0 w 1876573"/>
                <a:gd name="connsiteY4" fmla="*/ 0 h 262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573" h="2627203">
                  <a:moveTo>
                    <a:pt x="0" y="0"/>
                  </a:moveTo>
                  <a:lnTo>
                    <a:pt x="1876573" y="0"/>
                  </a:lnTo>
                  <a:lnTo>
                    <a:pt x="1876573" y="2627203"/>
                  </a:lnTo>
                  <a:lnTo>
                    <a:pt x="0" y="2627203"/>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305" tIns="1328538" rIns="146305" bIns="382743" numCol="1" spcCol="1270" anchor="t" anchorCtr="0">
              <a:noAutofit/>
            </a:bodyPr>
            <a:lstStyle/>
            <a:p>
              <a:pPr marL="0" lvl="0" indent="0" algn="l" defTabSz="622300">
                <a:lnSpc>
                  <a:spcPct val="90000"/>
                </a:lnSpc>
                <a:spcBef>
                  <a:spcPct val="0"/>
                </a:spcBef>
                <a:spcAft>
                  <a:spcPct val="35000"/>
                </a:spcAft>
                <a:buNone/>
              </a:pPr>
              <a:r>
                <a:rPr lang="en-US" sz="1400" b="1" kern="1200" dirty="0"/>
                <a:t>Predict</a:t>
              </a:r>
              <a:r>
                <a:rPr lang="en-US" sz="1400" kern="1200" dirty="0"/>
                <a:t> outcomes equally well in populations of interest </a:t>
              </a:r>
            </a:p>
          </p:txBody>
        </p:sp>
        <p:sp>
          <p:nvSpPr>
            <p:cNvPr id="10" name="Freeform 9">
              <a:extLst>
                <a:ext uri="{FF2B5EF4-FFF2-40B4-BE49-F238E27FC236}">
                  <a16:creationId xmlns:a16="http://schemas.microsoft.com/office/drawing/2014/main" id="{A3CC912C-CF9C-0501-6100-D4DD8C5BC9D2}"/>
                </a:ext>
              </a:extLst>
            </p:cNvPr>
            <p:cNvSpPr/>
            <p:nvPr/>
          </p:nvSpPr>
          <p:spPr>
            <a:xfrm>
              <a:off x="3067588" y="2812301"/>
              <a:ext cx="788161" cy="788161"/>
            </a:xfrm>
            <a:custGeom>
              <a:avLst/>
              <a:gdLst>
                <a:gd name="connsiteX0" fmla="*/ 0 w 788161"/>
                <a:gd name="connsiteY0" fmla="*/ 394081 h 788161"/>
                <a:gd name="connsiteX1" fmla="*/ 394081 w 788161"/>
                <a:gd name="connsiteY1" fmla="*/ 0 h 788161"/>
                <a:gd name="connsiteX2" fmla="*/ 788162 w 788161"/>
                <a:gd name="connsiteY2" fmla="*/ 394081 h 788161"/>
                <a:gd name="connsiteX3" fmla="*/ 394081 w 788161"/>
                <a:gd name="connsiteY3" fmla="*/ 788162 h 788161"/>
                <a:gd name="connsiteX4" fmla="*/ 0 w 788161"/>
                <a:gd name="connsiteY4" fmla="*/ 394081 h 78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61" h="788161">
                  <a:moveTo>
                    <a:pt x="0" y="394081"/>
                  </a:moveTo>
                  <a:cubicBezTo>
                    <a:pt x="0" y="176436"/>
                    <a:pt x="176436" y="0"/>
                    <a:pt x="394081" y="0"/>
                  </a:cubicBezTo>
                  <a:cubicBezTo>
                    <a:pt x="611726" y="0"/>
                    <a:pt x="788162" y="176436"/>
                    <a:pt x="788162" y="394081"/>
                  </a:cubicBezTo>
                  <a:cubicBezTo>
                    <a:pt x="788162" y="611726"/>
                    <a:pt x="611726" y="788162"/>
                    <a:pt x="394081" y="788162"/>
                  </a:cubicBezTo>
                  <a:cubicBezTo>
                    <a:pt x="176436" y="788162"/>
                    <a:pt x="0" y="611726"/>
                    <a:pt x="0" y="394081"/>
                  </a:cubicBez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6872" tIns="128124" rIns="176872" bIns="128124" numCol="1" spcCol="1270" anchor="ctr" anchorCtr="0">
              <a:noAutofit/>
            </a:bodyPr>
            <a:lstStyle/>
            <a:p>
              <a:pPr marL="0" lvl="0" indent="0" algn="ctr" defTabSz="1689100">
                <a:lnSpc>
                  <a:spcPct val="90000"/>
                </a:lnSpc>
                <a:spcBef>
                  <a:spcPct val="0"/>
                </a:spcBef>
                <a:spcAft>
                  <a:spcPct val="35000"/>
                </a:spcAft>
                <a:buNone/>
              </a:pPr>
              <a:r>
                <a:rPr lang="en-US" sz="3800" kern="1200" dirty="0"/>
                <a:t>B</a:t>
              </a:r>
            </a:p>
          </p:txBody>
        </p:sp>
        <p:sp>
          <p:nvSpPr>
            <p:cNvPr id="11" name="Rectangle 10">
              <a:extLst>
                <a:ext uri="{FF2B5EF4-FFF2-40B4-BE49-F238E27FC236}">
                  <a16:creationId xmlns:a16="http://schemas.microsoft.com/office/drawing/2014/main" id="{86792420-CCEA-29F5-2496-AB560DD5B27B}"/>
                </a:ext>
              </a:extLst>
            </p:cNvPr>
            <p:cNvSpPr/>
            <p:nvPr/>
          </p:nvSpPr>
          <p:spPr>
            <a:xfrm>
              <a:off x="2523381" y="5176712"/>
              <a:ext cx="1876573" cy="72"/>
            </a:xfrm>
            <a:prstGeom prst="rect">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12" name="Freeform 11">
              <a:extLst>
                <a:ext uri="{FF2B5EF4-FFF2-40B4-BE49-F238E27FC236}">
                  <a16:creationId xmlns:a16="http://schemas.microsoft.com/office/drawing/2014/main" id="{BA71FDEE-F7E0-6487-850B-78B9910D63E2}"/>
                </a:ext>
              </a:extLst>
            </p:cNvPr>
            <p:cNvSpPr/>
            <p:nvPr/>
          </p:nvSpPr>
          <p:spPr>
            <a:xfrm>
              <a:off x="4587613" y="2549580"/>
              <a:ext cx="1876573" cy="2627203"/>
            </a:xfrm>
            <a:custGeom>
              <a:avLst/>
              <a:gdLst>
                <a:gd name="connsiteX0" fmla="*/ 0 w 1876573"/>
                <a:gd name="connsiteY0" fmla="*/ 0 h 2627203"/>
                <a:gd name="connsiteX1" fmla="*/ 1876573 w 1876573"/>
                <a:gd name="connsiteY1" fmla="*/ 0 h 2627203"/>
                <a:gd name="connsiteX2" fmla="*/ 1876573 w 1876573"/>
                <a:gd name="connsiteY2" fmla="*/ 2627203 h 2627203"/>
                <a:gd name="connsiteX3" fmla="*/ 0 w 1876573"/>
                <a:gd name="connsiteY3" fmla="*/ 2627203 h 2627203"/>
                <a:gd name="connsiteX4" fmla="*/ 0 w 1876573"/>
                <a:gd name="connsiteY4" fmla="*/ 0 h 262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573" h="2627203">
                  <a:moveTo>
                    <a:pt x="0" y="0"/>
                  </a:moveTo>
                  <a:lnTo>
                    <a:pt x="1876573" y="0"/>
                  </a:lnTo>
                  <a:lnTo>
                    <a:pt x="1876573" y="2627203"/>
                  </a:lnTo>
                  <a:lnTo>
                    <a:pt x="0" y="2627203"/>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305" tIns="1328538" rIns="146305" bIns="382743" numCol="1" spcCol="1270" anchor="t" anchorCtr="0">
              <a:noAutofit/>
            </a:bodyPr>
            <a:lstStyle/>
            <a:p>
              <a:pPr marL="0" lvl="0" indent="0" algn="l" defTabSz="622300">
                <a:lnSpc>
                  <a:spcPct val="90000"/>
                </a:lnSpc>
                <a:spcBef>
                  <a:spcPct val="0"/>
                </a:spcBef>
                <a:spcAft>
                  <a:spcPct val="35000"/>
                </a:spcAft>
                <a:buNone/>
              </a:pPr>
              <a:r>
                <a:rPr lang="en-US" sz="1400" b="1" kern="1200" dirty="0"/>
                <a:t>Identify and mitigate upstream biases </a:t>
              </a:r>
              <a:r>
                <a:rPr lang="en-US" sz="1400" kern="1200" dirty="0"/>
                <a:t>in data collection, problem formulation, and measurement</a:t>
              </a:r>
            </a:p>
          </p:txBody>
        </p:sp>
        <p:sp>
          <p:nvSpPr>
            <p:cNvPr id="13" name="Freeform 12">
              <a:extLst>
                <a:ext uri="{FF2B5EF4-FFF2-40B4-BE49-F238E27FC236}">
                  <a16:creationId xmlns:a16="http://schemas.microsoft.com/office/drawing/2014/main" id="{2EA2D53D-BE10-BF6A-7068-F714EDBEC3A0}"/>
                </a:ext>
              </a:extLst>
            </p:cNvPr>
            <p:cNvSpPr/>
            <p:nvPr/>
          </p:nvSpPr>
          <p:spPr>
            <a:xfrm>
              <a:off x="5131819" y="2812301"/>
              <a:ext cx="788161" cy="788161"/>
            </a:xfrm>
            <a:custGeom>
              <a:avLst/>
              <a:gdLst>
                <a:gd name="connsiteX0" fmla="*/ 0 w 788161"/>
                <a:gd name="connsiteY0" fmla="*/ 394081 h 788161"/>
                <a:gd name="connsiteX1" fmla="*/ 394081 w 788161"/>
                <a:gd name="connsiteY1" fmla="*/ 0 h 788161"/>
                <a:gd name="connsiteX2" fmla="*/ 788162 w 788161"/>
                <a:gd name="connsiteY2" fmla="*/ 394081 h 788161"/>
                <a:gd name="connsiteX3" fmla="*/ 394081 w 788161"/>
                <a:gd name="connsiteY3" fmla="*/ 788162 h 788161"/>
                <a:gd name="connsiteX4" fmla="*/ 0 w 788161"/>
                <a:gd name="connsiteY4" fmla="*/ 394081 h 78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61" h="788161">
                  <a:moveTo>
                    <a:pt x="0" y="394081"/>
                  </a:moveTo>
                  <a:cubicBezTo>
                    <a:pt x="0" y="176436"/>
                    <a:pt x="176436" y="0"/>
                    <a:pt x="394081" y="0"/>
                  </a:cubicBezTo>
                  <a:cubicBezTo>
                    <a:pt x="611726" y="0"/>
                    <a:pt x="788162" y="176436"/>
                    <a:pt x="788162" y="394081"/>
                  </a:cubicBezTo>
                  <a:cubicBezTo>
                    <a:pt x="788162" y="611726"/>
                    <a:pt x="611726" y="788162"/>
                    <a:pt x="394081" y="788162"/>
                  </a:cubicBezTo>
                  <a:cubicBezTo>
                    <a:pt x="176436" y="788162"/>
                    <a:pt x="0" y="611726"/>
                    <a:pt x="0" y="394081"/>
                  </a:cubicBez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6872" tIns="128124" rIns="176872" bIns="128124" numCol="1" spcCol="1270" anchor="ctr" anchorCtr="0">
              <a:noAutofit/>
            </a:bodyPr>
            <a:lstStyle/>
            <a:p>
              <a:pPr marL="0" lvl="0" indent="0" algn="ctr" defTabSz="1689100">
                <a:lnSpc>
                  <a:spcPct val="90000"/>
                </a:lnSpc>
                <a:spcBef>
                  <a:spcPct val="0"/>
                </a:spcBef>
                <a:spcAft>
                  <a:spcPct val="35000"/>
                </a:spcAft>
                <a:buNone/>
              </a:pPr>
              <a:r>
                <a:rPr lang="en-US" sz="3800" kern="1200" dirty="0"/>
                <a:t>C</a:t>
              </a:r>
            </a:p>
          </p:txBody>
        </p:sp>
        <p:sp>
          <p:nvSpPr>
            <p:cNvPr id="14" name="Rectangle 13">
              <a:extLst>
                <a:ext uri="{FF2B5EF4-FFF2-40B4-BE49-F238E27FC236}">
                  <a16:creationId xmlns:a16="http://schemas.microsoft.com/office/drawing/2014/main" id="{4ED333FD-0120-68D4-C871-0EA55C5BC3F7}"/>
                </a:ext>
              </a:extLst>
            </p:cNvPr>
            <p:cNvSpPr/>
            <p:nvPr/>
          </p:nvSpPr>
          <p:spPr>
            <a:xfrm>
              <a:off x="4587613" y="5176712"/>
              <a:ext cx="1876573" cy="72"/>
            </a:xfrm>
            <a:prstGeom prst="rect">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15" name="Freeform 14">
              <a:extLst>
                <a:ext uri="{FF2B5EF4-FFF2-40B4-BE49-F238E27FC236}">
                  <a16:creationId xmlns:a16="http://schemas.microsoft.com/office/drawing/2014/main" id="{B4931B2B-A062-F44C-F19F-7A5E49B2CC13}"/>
                </a:ext>
              </a:extLst>
            </p:cNvPr>
            <p:cNvSpPr/>
            <p:nvPr/>
          </p:nvSpPr>
          <p:spPr>
            <a:xfrm>
              <a:off x="6651844" y="2549580"/>
              <a:ext cx="2033005" cy="2627203"/>
            </a:xfrm>
            <a:custGeom>
              <a:avLst/>
              <a:gdLst>
                <a:gd name="connsiteX0" fmla="*/ 0 w 2033005"/>
                <a:gd name="connsiteY0" fmla="*/ 0 h 2627203"/>
                <a:gd name="connsiteX1" fmla="*/ 2033005 w 2033005"/>
                <a:gd name="connsiteY1" fmla="*/ 0 h 2627203"/>
                <a:gd name="connsiteX2" fmla="*/ 2033005 w 2033005"/>
                <a:gd name="connsiteY2" fmla="*/ 2627203 h 2627203"/>
                <a:gd name="connsiteX3" fmla="*/ 0 w 2033005"/>
                <a:gd name="connsiteY3" fmla="*/ 2627203 h 2627203"/>
                <a:gd name="connsiteX4" fmla="*/ 0 w 2033005"/>
                <a:gd name="connsiteY4" fmla="*/ 0 h 262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005" h="2627203">
                  <a:moveTo>
                    <a:pt x="0" y="0"/>
                  </a:moveTo>
                  <a:lnTo>
                    <a:pt x="2033005" y="0"/>
                  </a:lnTo>
                  <a:lnTo>
                    <a:pt x="2033005" y="2627203"/>
                  </a:lnTo>
                  <a:lnTo>
                    <a:pt x="0" y="2627203"/>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305" tIns="1328538" rIns="146305" bIns="382743" numCol="1" spcCol="1270" anchor="t" anchorCtr="0">
              <a:noAutofit/>
            </a:bodyPr>
            <a:lstStyle/>
            <a:p>
              <a:pPr marL="0" lvl="0" indent="0" algn="l" defTabSz="622300">
                <a:lnSpc>
                  <a:spcPct val="90000"/>
                </a:lnSpc>
                <a:spcBef>
                  <a:spcPct val="0"/>
                </a:spcBef>
                <a:spcAft>
                  <a:spcPct val="35000"/>
                </a:spcAft>
                <a:buNone/>
              </a:pPr>
              <a:r>
                <a:rPr lang="en-US" sz="1400" kern="1200" dirty="0"/>
                <a:t>Ensure that model-guided interventions </a:t>
              </a:r>
              <a:r>
                <a:rPr lang="en-US" sz="1400" b="1" kern="1200" dirty="0"/>
                <a:t>prevent the exacerbation of existing disparities and promote health equity</a:t>
              </a:r>
              <a:endParaRPr lang="en-US" sz="1400" kern="1200" dirty="0"/>
            </a:p>
          </p:txBody>
        </p:sp>
        <p:sp>
          <p:nvSpPr>
            <p:cNvPr id="17" name="Freeform 16">
              <a:extLst>
                <a:ext uri="{FF2B5EF4-FFF2-40B4-BE49-F238E27FC236}">
                  <a16:creationId xmlns:a16="http://schemas.microsoft.com/office/drawing/2014/main" id="{E27F0FA3-90CE-F7B3-C886-F659A9BA7625}"/>
                </a:ext>
              </a:extLst>
            </p:cNvPr>
            <p:cNvSpPr/>
            <p:nvPr/>
          </p:nvSpPr>
          <p:spPr>
            <a:xfrm>
              <a:off x="7274266" y="2812301"/>
              <a:ext cx="788161" cy="788161"/>
            </a:xfrm>
            <a:custGeom>
              <a:avLst/>
              <a:gdLst>
                <a:gd name="connsiteX0" fmla="*/ 0 w 788161"/>
                <a:gd name="connsiteY0" fmla="*/ 394081 h 788161"/>
                <a:gd name="connsiteX1" fmla="*/ 394081 w 788161"/>
                <a:gd name="connsiteY1" fmla="*/ 0 h 788161"/>
                <a:gd name="connsiteX2" fmla="*/ 788162 w 788161"/>
                <a:gd name="connsiteY2" fmla="*/ 394081 h 788161"/>
                <a:gd name="connsiteX3" fmla="*/ 394081 w 788161"/>
                <a:gd name="connsiteY3" fmla="*/ 788162 h 788161"/>
                <a:gd name="connsiteX4" fmla="*/ 0 w 788161"/>
                <a:gd name="connsiteY4" fmla="*/ 394081 h 78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61" h="788161">
                  <a:moveTo>
                    <a:pt x="0" y="394081"/>
                  </a:moveTo>
                  <a:cubicBezTo>
                    <a:pt x="0" y="176436"/>
                    <a:pt x="176436" y="0"/>
                    <a:pt x="394081" y="0"/>
                  </a:cubicBezTo>
                  <a:cubicBezTo>
                    <a:pt x="611726" y="0"/>
                    <a:pt x="788162" y="176436"/>
                    <a:pt x="788162" y="394081"/>
                  </a:cubicBezTo>
                  <a:cubicBezTo>
                    <a:pt x="788162" y="611726"/>
                    <a:pt x="611726" y="788162"/>
                    <a:pt x="394081" y="788162"/>
                  </a:cubicBezTo>
                  <a:cubicBezTo>
                    <a:pt x="176436" y="788162"/>
                    <a:pt x="0" y="611726"/>
                    <a:pt x="0" y="394081"/>
                  </a:cubicBezTo>
                  <a:close/>
                </a:path>
              </a:pathLst>
            </a:cu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6872" tIns="128124" rIns="176872" bIns="128124" numCol="1" spcCol="1270" anchor="ctr" anchorCtr="0">
              <a:noAutofit/>
            </a:bodyPr>
            <a:lstStyle/>
            <a:p>
              <a:pPr marL="0" lvl="0" indent="0" algn="ctr" defTabSz="1689100">
                <a:lnSpc>
                  <a:spcPct val="90000"/>
                </a:lnSpc>
                <a:spcBef>
                  <a:spcPct val="0"/>
                </a:spcBef>
                <a:spcAft>
                  <a:spcPct val="35000"/>
                </a:spcAft>
                <a:buNone/>
              </a:pPr>
              <a:r>
                <a:rPr lang="en-US" sz="3800" kern="1200" dirty="0"/>
                <a:t>D</a:t>
              </a:r>
            </a:p>
          </p:txBody>
        </p:sp>
        <p:sp>
          <p:nvSpPr>
            <p:cNvPr id="18" name="Rectangle 17">
              <a:extLst>
                <a:ext uri="{FF2B5EF4-FFF2-40B4-BE49-F238E27FC236}">
                  <a16:creationId xmlns:a16="http://schemas.microsoft.com/office/drawing/2014/main" id="{C1C9C171-9D4B-2783-45ED-0168AAC9D31E}"/>
                </a:ext>
              </a:extLst>
            </p:cNvPr>
            <p:cNvSpPr/>
            <p:nvPr/>
          </p:nvSpPr>
          <p:spPr>
            <a:xfrm>
              <a:off x="6730059" y="5176712"/>
              <a:ext cx="1876573" cy="72"/>
            </a:xfrm>
            <a:prstGeom prst="rect">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grpSp>
      <p:sp>
        <p:nvSpPr>
          <p:cNvPr id="19" name="Frame 18">
            <a:extLst>
              <a:ext uri="{FF2B5EF4-FFF2-40B4-BE49-F238E27FC236}">
                <a16:creationId xmlns:a16="http://schemas.microsoft.com/office/drawing/2014/main" id="{169AD652-E97F-BFBD-A92C-8F9E98222AEF}"/>
              </a:ext>
            </a:extLst>
          </p:cNvPr>
          <p:cNvSpPr/>
          <p:nvPr/>
        </p:nvSpPr>
        <p:spPr>
          <a:xfrm>
            <a:off x="350520" y="2401902"/>
            <a:ext cx="4221480" cy="2969087"/>
          </a:xfrm>
          <a:prstGeom prst="frame">
            <a:avLst>
              <a:gd name="adj1" fmla="val 225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84A5B8C3-C45D-E15F-EC0E-CB22306151F4}"/>
              </a:ext>
            </a:extLst>
          </p:cNvPr>
          <p:cNvSpPr txBox="1"/>
          <p:nvPr/>
        </p:nvSpPr>
        <p:spPr>
          <a:xfrm>
            <a:off x="350520" y="1590758"/>
            <a:ext cx="4221480" cy="707886"/>
          </a:xfrm>
          <a:prstGeom prst="rect">
            <a:avLst/>
          </a:prstGeom>
          <a:noFill/>
        </p:spPr>
        <p:txBody>
          <a:bodyPr wrap="square" rtlCol="0">
            <a:spAutoFit/>
          </a:bodyPr>
          <a:lstStyle/>
          <a:p>
            <a:r>
              <a:rPr lang="en-US" sz="2000" b="1" dirty="0">
                <a:solidFill>
                  <a:srgbClr val="C00000"/>
                </a:solidFill>
              </a:rPr>
              <a:t>BUT: Current technical approaches to fairness can only address these two!</a:t>
            </a:r>
          </a:p>
        </p:txBody>
      </p:sp>
    </p:spTree>
    <p:extLst>
      <p:ext uri="{BB962C8B-B14F-4D97-AF65-F5344CB8AC3E}">
        <p14:creationId xmlns:p14="http://schemas.microsoft.com/office/powerpoint/2010/main" val="417992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ng Equality VS Equity - Interaction Institute for Social Change :  Interaction Institute for Social Change">
            <a:extLst>
              <a:ext uri="{FF2B5EF4-FFF2-40B4-BE49-F238E27FC236}">
                <a16:creationId xmlns:a16="http://schemas.microsoft.com/office/drawing/2014/main" id="{A5DFA77D-7F89-A647-8888-C984C6EF5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419" y="1577670"/>
            <a:ext cx="6269161" cy="47018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FC468DA-AC17-A146-C9D1-328B6E8B22BE}"/>
              </a:ext>
            </a:extLst>
          </p:cNvPr>
          <p:cNvSpPr>
            <a:spLocks noGrp="1"/>
          </p:cNvSpPr>
          <p:nvPr>
            <p:ph type="title"/>
          </p:nvPr>
        </p:nvSpPr>
        <p:spPr>
          <a:xfrm>
            <a:off x="335280" y="335048"/>
            <a:ext cx="8514080" cy="1129925"/>
          </a:xfrm>
        </p:spPr>
        <p:txBody>
          <a:bodyPr>
            <a:noAutofit/>
          </a:bodyPr>
          <a:lstStyle/>
          <a:p>
            <a:pPr algn="ctr"/>
            <a:r>
              <a:rPr lang="en-US" sz="3200" dirty="0"/>
              <a:t>Fixing systematic differences in algorithm output is not enough to ensure equal accrual of benefit</a:t>
            </a:r>
          </a:p>
        </p:txBody>
      </p:sp>
    </p:spTree>
    <p:extLst>
      <p:ext uri="{BB962C8B-B14F-4D97-AF65-F5344CB8AC3E}">
        <p14:creationId xmlns:p14="http://schemas.microsoft.com/office/powerpoint/2010/main" val="3518957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D9E98F7-181F-5E7C-ACAB-9C6DFC608433}"/>
              </a:ext>
            </a:extLst>
          </p:cNvPr>
          <p:cNvSpPr>
            <a:spLocks noGrp="1"/>
          </p:cNvSpPr>
          <p:nvPr>
            <p:ph type="title"/>
          </p:nvPr>
        </p:nvSpPr>
        <p:spPr>
          <a:xfrm>
            <a:off x="0" y="0"/>
            <a:ext cx="9144000" cy="1143000"/>
          </a:xfrm>
        </p:spPr>
        <p:txBody>
          <a:bodyPr anchor="ctr">
            <a:normAutofit/>
          </a:bodyPr>
          <a:lstStyle/>
          <a:p>
            <a:pPr algn="ctr"/>
            <a:r>
              <a:rPr lang="en-US" dirty="0"/>
              <a:t>Remember</a:t>
            </a:r>
          </a:p>
        </p:txBody>
      </p:sp>
      <p:graphicFrame>
        <p:nvGraphicFramePr>
          <p:cNvPr id="14" name="Content Placeholder 11">
            <a:extLst>
              <a:ext uri="{FF2B5EF4-FFF2-40B4-BE49-F238E27FC236}">
                <a16:creationId xmlns:a16="http://schemas.microsoft.com/office/drawing/2014/main" id="{0C18AB2D-E5FE-8632-39AF-240C1D600D88}"/>
              </a:ext>
            </a:extLst>
          </p:cNvPr>
          <p:cNvGraphicFramePr>
            <a:graphicFrameLocks noGrp="1"/>
          </p:cNvGraphicFramePr>
          <p:nvPr>
            <p:ph idx="1"/>
            <p:extLst>
              <p:ext uri="{D42A27DB-BD31-4B8C-83A1-F6EECF244321}">
                <p14:modId xmlns:p14="http://schemas.microsoft.com/office/powerpoint/2010/main" val="1872464548"/>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A131DABE-675F-C96B-51E9-9FDBAAADA5F9}"/>
              </a:ext>
            </a:extLst>
          </p:cNvPr>
          <p:cNvSpPr txBox="1"/>
          <p:nvPr/>
        </p:nvSpPr>
        <p:spPr>
          <a:xfrm>
            <a:off x="6074229" y="5526000"/>
            <a:ext cx="2612570" cy="261610"/>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Connect with step 5 in FURM assessment</a:t>
            </a:r>
          </a:p>
        </p:txBody>
      </p:sp>
      <p:sp>
        <p:nvSpPr>
          <p:cNvPr id="4" name="Title 1">
            <a:extLst>
              <a:ext uri="{FF2B5EF4-FFF2-40B4-BE49-F238E27FC236}">
                <a16:creationId xmlns:a16="http://schemas.microsoft.com/office/drawing/2014/main" id="{7B67690C-DE5B-5896-0E9B-18AF049D1C03}"/>
              </a:ext>
            </a:extLst>
          </p:cNvPr>
          <p:cNvSpPr txBox="1">
            <a:spLocks/>
          </p:cNvSpPr>
          <p:nvPr/>
        </p:nvSpPr>
        <p:spPr>
          <a:xfrm>
            <a:off x="6074229" y="5787610"/>
            <a:ext cx="2612570" cy="261610"/>
          </a:xfrm>
          <a:prstGeom prst="rect">
            <a:avLst/>
          </a:prstGeom>
          <a:solidFill>
            <a:schemeClr val="bg1"/>
          </a:solidFill>
        </p:spPr>
        <p:txBody>
          <a:bodyPr vert="horz" lIns="0" tIns="45713" rIns="0"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Evaluating fairness in the presence of clinical guidelines</a:t>
            </a:r>
            <a:endParaRPr lang="en-US" sz="900" i="1" dirty="0">
              <a:solidFill>
                <a:srgbClr val="55565A"/>
              </a:solidFill>
            </a:endParaRPr>
          </a:p>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http://</a:t>
            </a:r>
            <a:r>
              <a:rPr kumimoji="0" lang="en-US" sz="700" b="0" i="0" u="none" strike="noStrike" kern="1200" cap="none" spc="0" normalizeH="0" baseline="0" noProof="0" dirty="0" err="1">
                <a:ln>
                  <a:noFill/>
                </a:ln>
                <a:solidFill>
                  <a:srgbClr val="55565A"/>
                </a:solidFill>
                <a:effectLst/>
                <a:uLnTx/>
                <a:uFillTx/>
                <a:latin typeface="Source Sans Pro Light" panose="020B0403030403020204" pitchFamily="34" charset="0"/>
                <a:ea typeface="Source Sans Pro Light" panose="020B0403030403020204" pitchFamily="34" charset="0"/>
              </a:rPr>
              <a:t>dx.doi.org</a:t>
            </a:r>
            <a:r>
              <a:rPr kumimoji="0" lang="en-US" sz="7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/10.1136/bmjhci-2021-100460</a:t>
            </a:r>
            <a:endParaRPr kumimoji="0" lang="en-US" sz="9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endParaRPr>
          </a:p>
        </p:txBody>
      </p:sp>
    </p:spTree>
    <p:extLst>
      <p:ext uri="{BB962C8B-B14F-4D97-AF65-F5344CB8AC3E}">
        <p14:creationId xmlns:p14="http://schemas.microsoft.com/office/powerpoint/2010/main" val="429140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241E-0E2B-FE43-AA0D-AC60C98BBA86}"/>
              </a:ext>
            </a:extLst>
          </p:cNvPr>
          <p:cNvSpPr>
            <a:spLocks noGrp="1"/>
          </p:cNvSpPr>
          <p:nvPr>
            <p:ph type="title"/>
          </p:nvPr>
        </p:nvSpPr>
        <p:spPr>
          <a:xfrm>
            <a:off x="369146" y="231822"/>
            <a:ext cx="8317654" cy="1143000"/>
          </a:xfrm>
        </p:spPr>
        <p:txBody>
          <a:bodyPr>
            <a:normAutofit/>
          </a:bodyPr>
          <a:lstStyle/>
          <a:p>
            <a:pPr algn="ctr"/>
            <a:r>
              <a:rPr lang="en-US" dirty="0"/>
              <a:t>Recap: we want a model that is… </a:t>
            </a:r>
          </a:p>
        </p:txBody>
      </p:sp>
      <p:sp>
        <p:nvSpPr>
          <p:cNvPr id="3" name="Content Placeholder 2">
            <a:extLst>
              <a:ext uri="{FF2B5EF4-FFF2-40B4-BE49-F238E27FC236}">
                <a16:creationId xmlns:a16="http://schemas.microsoft.com/office/drawing/2014/main" id="{A5470D07-5E16-234D-B695-1ACDBD4F271C}"/>
              </a:ext>
            </a:extLst>
          </p:cNvPr>
          <p:cNvSpPr>
            <a:spLocks noGrp="1"/>
          </p:cNvSpPr>
          <p:nvPr>
            <p:ph idx="1"/>
          </p:nvPr>
        </p:nvSpPr>
        <p:spPr>
          <a:xfrm>
            <a:off x="426719" y="1374823"/>
            <a:ext cx="8317653" cy="4751342"/>
          </a:xfrm>
        </p:spPr>
        <p:txBody>
          <a:bodyPr>
            <a:normAutofit/>
          </a:bodyPr>
          <a:lstStyle/>
          <a:p>
            <a:r>
              <a:rPr lang="en-US" b="1" u="sng" dirty="0"/>
              <a:t>F</a:t>
            </a:r>
            <a:r>
              <a:rPr lang="en-US" b="1" dirty="0"/>
              <a:t>air: </a:t>
            </a:r>
            <a:r>
              <a:rPr lang="en-US" dirty="0"/>
              <a:t>Promotes health equity and doesn’t exacerbate health disparities </a:t>
            </a:r>
          </a:p>
          <a:p>
            <a:r>
              <a:rPr lang="en-US" b="1" u="sng" dirty="0"/>
              <a:t>U</a:t>
            </a:r>
            <a:r>
              <a:rPr lang="en-US" b="1" dirty="0"/>
              <a:t>seful: </a:t>
            </a:r>
            <a:r>
              <a:rPr lang="en-US" dirty="0"/>
              <a:t>Is useful for patients and for providers in guiding decision making</a:t>
            </a:r>
          </a:p>
          <a:p>
            <a:r>
              <a:rPr lang="en-US" b="1" u="sng" dirty="0"/>
              <a:t>R</a:t>
            </a:r>
            <a:r>
              <a:rPr lang="en-US" b="1" dirty="0"/>
              <a:t>eliable: </a:t>
            </a:r>
            <a:r>
              <a:rPr lang="en-US" dirty="0"/>
              <a:t>Predicts outcomes well across subgroups, sites, and time.</a:t>
            </a:r>
            <a:endParaRPr lang="en-US" b="1" dirty="0"/>
          </a:p>
          <a:p>
            <a:r>
              <a:rPr lang="en-US" b="1" u="sng" dirty="0"/>
              <a:t>M</a:t>
            </a:r>
            <a:r>
              <a:rPr lang="en-US" b="1" dirty="0"/>
              <a:t>onetary value: </a:t>
            </a:r>
            <a:r>
              <a:rPr lang="en-US" dirty="0"/>
              <a:t>Is cost-effective for the healthcare system to build (or buy) and use.</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414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dirty="0"/>
              <a:t>Usefulness under capacity constraints</a:t>
            </a:r>
          </a:p>
        </p:txBody>
      </p:sp>
      <p:sp>
        <p:nvSpPr>
          <p:cNvPr id="4" name="Text Placeholder 3"/>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261156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276346F-FD82-0577-DBC4-782A1163CFF3}"/>
              </a:ext>
            </a:extLst>
          </p:cNvPr>
          <p:cNvSpPr>
            <a:spLocks noGrp="1"/>
          </p:cNvSpPr>
          <p:nvPr>
            <p:ph idx="1"/>
          </p:nvPr>
        </p:nvSpPr>
        <p:spPr/>
        <p:txBody>
          <a:bodyPr>
            <a:normAutofit fontScale="92500"/>
          </a:bodyPr>
          <a:lstStyle/>
          <a:p>
            <a:r>
              <a:rPr lang="en-US" dirty="0"/>
              <a:t>The utility for an outcome </a:t>
            </a:r>
            <a:r>
              <a:rPr lang="en-US" b="1" dirty="0"/>
              <a:t>quantifies the benefit associated with that outcome</a:t>
            </a:r>
            <a:r>
              <a:rPr lang="en-US" dirty="0"/>
              <a:t>, in whatever units are most convenient or meaningful</a:t>
            </a:r>
          </a:p>
          <a:p>
            <a:r>
              <a:rPr lang="en-US" dirty="0"/>
              <a:t>This could be: </a:t>
            </a:r>
          </a:p>
          <a:p>
            <a:pPr lvl="1"/>
            <a:r>
              <a:rPr lang="en-US" dirty="0"/>
              <a:t>Total healthcare estimates in the 6 months following discharge</a:t>
            </a:r>
          </a:p>
          <a:p>
            <a:pPr lvl="1"/>
            <a:r>
              <a:rPr lang="en-US" dirty="0"/>
              <a:t>Amount of unwanted care avoided </a:t>
            </a:r>
          </a:p>
          <a:p>
            <a:pPr lvl="1"/>
            <a:r>
              <a:rPr lang="en-US" dirty="0"/>
              <a:t>Increase in patient comfort </a:t>
            </a:r>
          </a:p>
          <a:p>
            <a:pPr lvl="1"/>
            <a:r>
              <a:rPr lang="en-US" dirty="0"/>
              <a:t>Something else</a:t>
            </a:r>
          </a:p>
          <a:p>
            <a:pPr lvl="1"/>
            <a:endParaRPr lang="en-US" dirty="0"/>
          </a:p>
        </p:txBody>
      </p:sp>
      <p:sp>
        <p:nvSpPr>
          <p:cNvPr id="5" name="Title 1">
            <a:extLst>
              <a:ext uri="{FF2B5EF4-FFF2-40B4-BE49-F238E27FC236}">
                <a16:creationId xmlns:a16="http://schemas.microsoft.com/office/drawing/2014/main" id="{03DB0722-BB4B-8810-ECBE-269509DA5BBA}"/>
              </a:ext>
            </a:extLst>
          </p:cNvPr>
          <p:cNvSpPr>
            <a:spLocks noGrp="1"/>
          </p:cNvSpPr>
          <p:nvPr>
            <p:ph type="title"/>
          </p:nvPr>
        </p:nvSpPr>
        <p:spPr>
          <a:xfrm>
            <a:off x="528034" y="335048"/>
            <a:ext cx="8158766" cy="1129925"/>
          </a:xfrm>
        </p:spPr>
        <p:txBody>
          <a:bodyPr>
            <a:normAutofit/>
          </a:bodyPr>
          <a:lstStyle/>
          <a:p>
            <a:pPr algn="ctr"/>
            <a:r>
              <a:rPr lang="en-US" dirty="0"/>
              <a:t>What is utility?</a:t>
            </a:r>
          </a:p>
        </p:txBody>
      </p:sp>
    </p:spTree>
    <p:extLst>
      <p:ext uri="{BB962C8B-B14F-4D97-AF65-F5344CB8AC3E}">
        <p14:creationId xmlns:p14="http://schemas.microsoft.com/office/powerpoint/2010/main" val="70164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BC73-D756-534E-8681-EF006D16B02C}"/>
              </a:ext>
            </a:extLst>
          </p:cNvPr>
          <p:cNvSpPr>
            <a:spLocks noGrp="1"/>
          </p:cNvSpPr>
          <p:nvPr>
            <p:ph type="title"/>
          </p:nvPr>
        </p:nvSpPr>
        <p:spPr/>
        <p:txBody>
          <a:bodyPr anchor="ctr">
            <a:normAutofit/>
          </a:bodyPr>
          <a:lstStyle/>
          <a:p>
            <a:r>
              <a:rPr lang="en-US" b="1" dirty="0">
                <a:solidFill>
                  <a:schemeClr val="accent4"/>
                </a:solidFill>
                <a:latin typeface="Source Sans Pro Light" panose="020B0403030403020204" pitchFamily="34" charset="0"/>
                <a:ea typeface="Source Sans Pro Light" panose="020B0403030403020204" pitchFamily="34" charset="0"/>
              </a:rPr>
              <a:t>Steps 8-9: Achievable benefit</a:t>
            </a:r>
          </a:p>
        </p:txBody>
      </p:sp>
      <p:graphicFrame>
        <p:nvGraphicFramePr>
          <p:cNvPr id="12" name="Content Placeholder 2">
            <a:extLst>
              <a:ext uri="{FF2B5EF4-FFF2-40B4-BE49-F238E27FC236}">
                <a16:creationId xmlns:a16="http://schemas.microsoft.com/office/drawing/2014/main" id="{23B39B2D-1DD9-44BE-BC84-50CD66F1277C}"/>
              </a:ext>
            </a:extLst>
          </p:cNvPr>
          <p:cNvGraphicFramePr>
            <a:graphicFrameLocks noGrp="1"/>
          </p:cNvGraphicFramePr>
          <p:nvPr>
            <p:ph sz="half" idx="1"/>
            <p:extLst>
              <p:ext uri="{D42A27DB-BD31-4B8C-83A1-F6EECF244321}">
                <p14:modId xmlns:p14="http://schemas.microsoft.com/office/powerpoint/2010/main" val="3383432834"/>
              </p:ext>
            </p:extLst>
          </p:nvPr>
        </p:nvGraphicFramePr>
        <p:xfrm>
          <a:off x="427038" y="1600200"/>
          <a:ext cx="4068762"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1848E0F-E6F4-CD48-977A-1115E381E83A}"/>
              </a:ext>
            </a:extLst>
          </p:cNvPr>
          <p:cNvSpPr>
            <a:spLocks noGrp="1"/>
          </p:cNvSpPr>
          <p:nvPr>
            <p:ph type="sldNum" sz="quarter" idx="12"/>
          </p:nvPr>
        </p:nvSpPr>
        <p:spPr/>
        <p:txBody>
          <a:bodyPr anchor="ctr">
            <a:normAutofit/>
          </a:bodyPr>
          <a:lstStyle/>
          <a:p>
            <a:pPr defTabSz="457123">
              <a:spcAft>
                <a:spcPts val="600"/>
              </a:spcAft>
            </a:pPr>
            <a:fld id="{2066355A-084C-D24E-9AD2-7E4FC41EA627}" type="slidenum">
              <a:rPr lang="en-US"/>
              <a:pPr defTabSz="457123">
                <a:spcAft>
                  <a:spcPts val="600"/>
                </a:spcAft>
              </a:pPr>
              <a:t>22</a:t>
            </a:fld>
            <a:endParaRPr lang="en-US"/>
          </a:p>
        </p:txBody>
      </p:sp>
      <p:pic>
        <p:nvPicPr>
          <p:cNvPr id="10" name="Picture 2">
            <a:extLst>
              <a:ext uri="{FF2B5EF4-FFF2-40B4-BE49-F238E27FC236}">
                <a16:creationId xmlns:a16="http://schemas.microsoft.com/office/drawing/2014/main" id="{84EEC82B-340B-7449-8B68-F7FB8F51A526}"/>
              </a:ext>
            </a:extLst>
          </p:cNvPr>
          <p:cNvPicPr>
            <a:picLocks noChangeAspect="1" noChangeArrowheads="1"/>
          </p:cNvPicPr>
          <p:nvPr/>
        </p:nvPicPr>
        <p:blipFill rotWithShape="1">
          <a:blip r:embed="rId8">
            <a:duotone>
              <a:schemeClr val="accent3">
                <a:shade val="45000"/>
                <a:satMod val="135000"/>
              </a:schemeClr>
              <a:prstClr val="white"/>
            </a:duotone>
            <a:extLst>
              <a:ext uri="{28A0092B-C50C-407E-A947-70E740481C1C}">
                <a14:useLocalDpi xmlns:a14="http://schemas.microsoft.com/office/drawing/2010/main" val="0"/>
              </a:ext>
            </a:extLst>
          </a:blip>
          <a:srcRect l="50106" t="2822" b="50001"/>
          <a:stretch/>
        </p:blipFill>
        <p:spPr bwMode="auto">
          <a:xfrm>
            <a:off x="6175852" y="4764765"/>
            <a:ext cx="2181185" cy="1918010"/>
          </a:xfrm>
          <a:prstGeom prst="rect">
            <a:avLst/>
          </a:prstGeom>
          <a:solidFill>
            <a:srgbClr val="FFFFFF"/>
          </a:solidFill>
        </p:spPr>
      </p:pic>
      <p:pic>
        <p:nvPicPr>
          <p:cNvPr id="5" name="Picture 4">
            <a:extLst>
              <a:ext uri="{FF2B5EF4-FFF2-40B4-BE49-F238E27FC236}">
                <a16:creationId xmlns:a16="http://schemas.microsoft.com/office/drawing/2014/main" id="{4A92DF4E-4CF2-A8BC-72D0-490089AC2081}"/>
              </a:ext>
            </a:extLst>
          </p:cNvPr>
          <p:cNvPicPr>
            <a:picLocks noChangeAspect="1"/>
          </p:cNvPicPr>
          <p:nvPr/>
        </p:nvPicPr>
        <p:blipFill rotWithShape="1">
          <a:blip r:embed="rId9"/>
          <a:srcRect l="429" t="26775" r="53960" b="1119"/>
          <a:stretch/>
        </p:blipFill>
        <p:spPr>
          <a:xfrm>
            <a:off x="6175853" y="450242"/>
            <a:ext cx="2268039" cy="2108310"/>
          </a:xfrm>
          <a:prstGeom prst="rect">
            <a:avLst/>
          </a:prstGeom>
        </p:spPr>
      </p:pic>
      <p:pic>
        <p:nvPicPr>
          <p:cNvPr id="7" name="Picture 6">
            <a:extLst>
              <a:ext uri="{FF2B5EF4-FFF2-40B4-BE49-F238E27FC236}">
                <a16:creationId xmlns:a16="http://schemas.microsoft.com/office/drawing/2014/main" id="{2230722D-560D-8794-7FA3-44EB9CEAD902}"/>
              </a:ext>
            </a:extLst>
          </p:cNvPr>
          <p:cNvPicPr>
            <a:picLocks noChangeAspect="1"/>
          </p:cNvPicPr>
          <p:nvPr/>
        </p:nvPicPr>
        <p:blipFill rotWithShape="1">
          <a:blip r:embed="rId10"/>
          <a:srcRect l="45139" t="25811" r="-466"/>
          <a:stretch/>
        </p:blipFill>
        <p:spPr>
          <a:xfrm>
            <a:off x="6175852" y="2768992"/>
            <a:ext cx="2268039" cy="1785333"/>
          </a:xfrm>
          <a:prstGeom prst="rect">
            <a:avLst/>
          </a:prstGeom>
        </p:spPr>
      </p:pic>
      <p:cxnSp>
        <p:nvCxnSpPr>
          <p:cNvPr id="9" name="Straight Arrow Connector 8">
            <a:extLst>
              <a:ext uri="{FF2B5EF4-FFF2-40B4-BE49-F238E27FC236}">
                <a16:creationId xmlns:a16="http://schemas.microsoft.com/office/drawing/2014/main" id="{89AF8D9C-72C0-FEFF-8E61-ADE975AB1B9A}"/>
              </a:ext>
            </a:extLst>
          </p:cNvPr>
          <p:cNvCxnSpPr>
            <a:cxnSpLocks/>
          </p:cNvCxnSpPr>
          <p:nvPr/>
        </p:nvCxnSpPr>
        <p:spPr>
          <a:xfrm flipV="1">
            <a:off x="4860697" y="1814992"/>
            <a:ext cx="950258" cy="394447"/>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BF20080B-4067-582D-A709-0663FE5E8A04}"/>
              </a:ext>
            </a:extLst>
          </p:cNvPr>
          <p:cNvCxnSpPr>
            <a:cxnSpLocks/>
          </p:cNvCxnSpPr>
          <p:nvPr/>
        </p:nvCxnSpPr>
        <p:spPr>
          <a:xfrm>
            <a:off x="4860697" y="5320192"/>
            <a:ext cx="950976" cy="277587"/>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3224B469-115C-6212-6D43-AAB50BD5EAB5}"/>
              </a:ext>
            </a:extLst>
          </p:cNvPr>
          <p:cNvCxnSpPr>
            <a:cxnSpLocks/>
          </p:cNvCxnSpPr>
          <p:nvPr/>
        </p:nvCxnSpPr>
        <p:spPr>
          <a:xfrm>
            <a:off x="4860697" y="3823447"/>
            <a:ext cx="950258"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0650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6"/>
          <p:cNvSpPr txBox="1">
            <a:spLocks noGrp="1"/>
          </p:cNvSpPr>
          <p:nvPr>
            <p:ph type="title"/>
          </p:nvPr>
        </p:nvSpPr>
        <p:spPr>
          <a:xfrm>
            <a:off x="0" y="358050"/>
            <a:ext cx="9144000" cy="1143000"/>
          </a:xfrm>
        </p:spPr>
        <p:txBody>
          <a:bodyPr>
            <a:normAutofit fontScale="90000"/>
          </a:bodyPr>
          <a:lstStyle/>
          <a:p>
            <a:pPr algn="ctr"/>
            <a:r>
              <a:rPr lang="en-US" dirty="0"/>
              <a:t>Is there utility, given cost and </a:t>
            </a:r>
            <a:br>
              <a:rPr lang="en-US" dirty="0"/>
            </a:br>
            <a:r>
              <a:rPr lang="en-US" dirty="0"/>
              <a:t>benefit of actions?</a:t>
            </a:r>
          </a:p>
        </p:txBody>
      </p:sp>
      <p:sp>
        <p:nvSpPr>
          <p:cNvPr id="505" name="Google Shape;505;p66"/>
          <p:cNvSpPr txBox="1">
            <a:spLocks noGrp="1"/>
          </p:cNvSpPr>
          <p:nvPr>
            <p:ph type="sldNum" sz="quarter" idx="12"/>
          </p:nvPr>
        </p:nvSpPr>
        <p:spPr>
          <a:xfrm>
            <a:off x="6553200" y="6356351"/>
            <a:ext cx="2133600" cy="365125"/>
          </a:xfrm>
        </p:spPr>
        <p:txBody>
          <a:bodyPr/>
          <a:lstStyle/>
          <a:p>
            <a:fld id="{00000000-1234-1234-1234-123412341234}" type="slidenum">
              <a:rPr lang="en" smtClean="0"/>
              <a:pPr/>
              <a:t>23</a:t>
            </a:fld>
            <a:endParaRPr lang="en"/>
          </a:p>
        </p:txBody>
      </p:sp>
      <p:pic>
        <p:nvPicPr>
          <p:cNvPr id="16" name="Picture 15">
            <a:extLst>
              <a:ext uri="{FF2B5EF4-FFF2-40B4-BE49-F238E27FC236}">
                <a16:creationId xmlns:a16="http://schemas.microsoft.com/office/drawing/2014/main" id="{CB858D23-7999-8F44-A2F9-5EF43FCC8445}"/>
              </a:ext>
            </a:extLst>
          </p:cNvPr>
          <p:cNvPicPr>
            <a:picLocks noChangeAspect="1"/>
          </p:cNvPicPr>
          <p:nvPr/>
        </p:nvPicPr>
        <p:blipFill rotWithShape="1">
          <a:blip r:embed="rId3"/>
          <a:srcRect l="5773" b="6034"/>
          <a:stretch/>
        </p:blipFill>
        <p:spPr>
          <a:xfrm>
            <a:off x="1296606" y="1975728"/>
            <a:ext cx="4065546" cy="3658991"/>
          </a:xfrm>
          <a:prstGeom prst="rect">
            <a:avLst/>
          </a:prstGeom>
        </p:spPr>
      </p:pic>
      <p:graphicFrame>
        <p:nvGraphicFramePr>
          <p:cNvPr id="17" name="Table 16">
            <a:extLst>
              <a:ext uri="{FF2B5EF4-FFF2-40B4-BE49-F238E27FC236}">
                <a16:creationId xmlns:a16="http://schemas.microsoft.com/office/drawing/2014/main" id="{517C7911-7611-BA48-BB96-90078A85A3F8}"/>
              </a:ext>
            </a:extLst>
          </p:cNvPr>
          <p:cNvGraphicFramePr>
            <a:graphicFrameLocks noGrp="1"/>
          </p:cNvGraphicFramePr>
          <p:nvPr>
            <p:extLst>
              <p:ext uri="{D42A27DB-BD31-4B8C-83A1-F6EECF244321}">
                <p14:modId xmlns:p14="http://schemas.microsoft.com/office/powerpoint/2010/main" val="69586518"/>
              </p:ext>
            </p:extLst>
          </p:nvPr>
        </p:nvGraphicFramePr>
        <p:xfrm>
          <a:off x="4847208" y="3805224"/>
          <a:ext cx="3839591" cy="900678"/>
        </p:xfrm>
        <a:graphic>
          <a:graphicData uri="http://schemas.openxmlformats.org/drawingml/2006/table">
            <a:tbl>
              <a:tblPr firstRow="1" firstCol="1" bandRow="1"/>
              <a:tblGrid>
                <a:gridCol w="993773">
                  <a:extLst>
                    <a:ext uri="{9D8B030D-6E8A-4147-A177-3AD203B41FA5}">
                      <a16:colId xmlns:a16="http://schemas.microsoft.com/office/drawing/2014/main" val="602045200"/>
                    </a:ext>
                  </a:extLst>
                </a:gridCol>
                <a:gridCol w="1415185">
                  <a:extLst>
                    <a:ext uri="{9D8B030D-6E8A-4147-A177-3AD203B41FA5}">
                      <a16:colId xmlns:a16="http://schemas.microsoft.com/office/drawing/2014/main" val="2315511069"/>
                    </a:ext>
                  </a:extLst>
                </a:gridCol>
                <a:gridCol w="1430633">
                  <a:extLst>
                    <a:ext uri="{9D8B030D-6E8A-4147-A177-3AD203B41FA5}">
                      <a16:colId xmlns:a16="http://schemas.microsoft.com/office/drawing/2014/main" val="2344676070"/>
                    </a:ext>
                  </a:extLst>
                </a:gridCol>
              </a:tblGrid>
              <a:tr h="19645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sz="1200" b="0" i="0" dirty="0">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Positive (</a:t>
                      </a:r>
                      <a:r>
                        <a:rPr lang="en-US" sz="1200" b="0" i="0" dirty="0" err="1">
                          <a:latin typeface="Source Sans Pro Light" panose="020B0403030403020204" pitchFamily="34" charset="0"/>
                          <a:ea typeface="Source Sans Pro Light" panose="020B0403030403020204" pitchFamily="34" charset="0"/>
                        </a:rPr>
                        <a:t>r</a:t>
                      </a:r>
                      <a:r>
                        <a:rPr lang="en-US" sz="1200" b="0" i="0" baseline="-25000" dirty="0" err="1">
                          <a:latin typeface="Source Sans Pro Light" panose="020B0403030403020204" pitchFamily="34" charset="0"/>
                          <a:ea typeface="Source Sans Pro Light" panose="020B0403030403020204" pitchFamily="34" charset="0"/>
                        </a:rPr>
                        <a:t>p</a:t>
                      </a:r>
                      <a:r>
                        <a:rPr lang="en-US" sz="1200" b="0" i="0" dirty="0">
                          <a:latin typeface="Source Sans Pro Light" panose="020B0403030403020204" pitchFamily="34" charset="0"/>
                          <a:ea typeface="Source Sans Pro Light" panose="020B0403030403020204" pitchFamily="34" charset="0"/>
                        </a:rPr>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Negative (</a:t>
                      </a:r>
                      <a:r>
                        <a:rPr lang="en-US" sz="1200" b="0" i="0" baseline="0" dirty="0" err="1">
                          <a:latin typeface="Source Sans Pro Light" panose="020B0403030403020204" pitchFamily="34" charset="0"/>
                          <a:ea typeface="Source Sans Pro Light" panose="020B0403030403020204" pitchFamily="34" charset="0"/>
                        </a:rPr>
                        <a:t>r</a:t>
                      </a:r>
                      <a:r>
                        <a:rPr lang="en-US" sz="1200" b="0" i="0" baseline="-25000" dirty="0" err="1">
                          <a:latin typeface="Source Sans Pro Light" panose="020B0403030403020204" pitchFamily="34" charset="0"/>
                          <a:ea typeface="Source Sans Pro Light" panose="020B0403030403020204" pitchFamily="34" charset="0"/>
                        </a:rPr>
                        <a:t>n</a:t>
                      </a:r>
                      <a:r>
                        <a:rPr lang="en-US" sz="1200" b="0" i="0" baseline="0" dirty="0">
                          <a:latin typeface="Source Sans Pro Light" panose="020B0403030403020204" pitchFamily="34" charset="0"/>
                          <a:ea typeface="Source Sans Pro Light" panose="020B0403030403020204" pitchFamily="34" charset="0"/>
                        </a:rPr>
                        <a:t>=?</a:t>
                      </a:r>
                      <a:r>
                        <a:rPr lang="en-US" sz="1200" b="0" i="0" dirty="0">
                          <a:latin typeface="Source Sans Pro Light" panose="020B0403030403020204" pitchFamily="34" charset="0"/>
                          <a:ea typeface="Source Sans Pro Light" panose="020B0403030403020204" pitchFamily="34" charset="0"/>
                        </a:rPr>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DB"/>
                    </a:solidFill>
                  </a:tcPr>
                </a:tc>
                <a:extLst>
                  <a:ext uri="{0D108BD9-81ED-4DB2-BD59-A6C34878D82A}">
                    <a16:rowId xmlns:a16="http://schemas.microsoft.com/office/drawing/2014/main" val="3102790063"/>
                  </a:ext>
                </a:extLst>
              </a:tr>
              <a:tr h="31317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Positive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solidFill>
                            <a:schemeClr val="tx2"/>
                          </a:solidFill>
                          <a:latin typeface="Source Sans Pro Light" panose="020B0403030403020204" pitchFamily="34" charset="0"/>
                          <a:ea typeface="Source Sans Pro Light" panose="020B0403030403020204" pitchFamily="34" charset="0"/>
                        </a:rPr>
                        <a:t>$28,613 *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p</a:t>
                      </a:r>
                      <a:r>
                        <a:rPr lang="en-US" sz="1200" b="0" i="0" dirty="0">
                          <a:solidFill>
                            <a:schemeClr val="tx2"/>
                          </a:solidFill>
                          <a:latin typeface="Source Sans Pro Light" panose="020B0403030403020204" pitchFamily="34" charset="0"/>
                          <a:ea typeface="Source Sans Pro Light" panose="020B0403030403020204" pitchFamily="34" charset="0"/>
                        </a:rPr>
                        <a:t>*TPR</a:t>
                      </a:r>
                      <a:endParaRPr lang="en-US" sz="1200" b="0" i="0" baseline="-2500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solidFill>
                            <a:schemeClr val="tx2"/>
                          </a:solidFill>
                          <a:latin typeface="Source Sans Pro Light" panose="020B0403030403020204" pitchFamily="34" charset="0"/>
                          <a:ea typeface="Source Sans Pro Light" panose="020B0403030403020204" pitchFamily="34" charset="0"/>
                        </a:rPr>
                        <a:t>$14,970 *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n</a:t>
                      </a:r>
                      <a:r>
                        <a:rPr lang="en-US" sz="1200" b="0" i="0" baseline="0" dirty="0">
                          <a:solidFill>
                            <a:schemeClr val="tx2"/>
                          </a:solidFill>
                          <a:latin typeface="Source Sans Pro Light" panose="020B0403030403020204" pitchFamily="34" charset="0"/>
                          <a:ea typeface="Source Sans Pro Light" panose="020B0403030403020204" pitchFamily="34" charset="0"/>
                        </a:rPr>
                        <a:t>*</a:t>
                      </a:r>
                      <a:r>
                        <a:rPr lang="en-US" sz="1200" b="0" i="0" dirty="0">
                          <a:solidFill>
                            <a:schemeClr val="tx2"/>
                          </a:solidFill>
                          <a:latin typeface="Source Sans Pro Light" panose="020B0403030403020204" pitchFamily="34" charset="0"/>
                          <a:ea typeface="Source Sans Pro Light" panose="020B0403030403020204" pitchFamily="34" charset="0"/>
                        </a:rPr>
                        <a:t>FPR</a:t>
                      </a:r>
                      <a:endParaRPr lang="en-US" sz="1200" b="0" i="0" baseline="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40000"/>
                      </a:srgbClr>
                    </a:solidFill>
                  </a:tcPr>
                </a:tc>
                <a:extLst>
                  <a:ext uri="{0D108BD9-81ED-4DB2-BD59-A6C34878D82A}">
                    <a16:rowId xmlns:a16="http://schemas.microsoft.com/office/drawing/2014/main" val="2722690323"/>
                  </a:ext>
                </a:extLst>
              </a:tr>
              <a:tr h="31317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Negative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solidFill>
                            <a:schemeClr val="tx2"/>
                          </a:solidFill>
                          <a:latin typeface="Source Sans Pro Light" panose="020B0403030403020204" pitchFamily="34" charset="0"/>
                          <a:ea typeface="Source Sans Pro Light" panose="020B0403030403020204" pitchFamily="34" charset="0"/>
                        </a:rPr>
                        <a:t>$37,085 *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p</a:t>
                      </a:r>
                      <a:r>
                        <a:rPr lang="en-US" sz="1200" b="0" i="0" dirty="0">
                          <a:solidFill>
                            <a:schemeClr val="tx2"/>
                          </a:solidFill>
                          <a:latin typeface="Source Sans Pro Light" panose="020B0403030403020204" pitchFamily="34" charset="0"/>
                          <a:ea typeface="Source Sans Pro Light" panose="020B0403030403020204" pitchFamily="34" charset="0"/>
                        </a:rPr>
                        <a:t>*(1-TPR)</a:t>
                      </a:r>
                      <a:endParaRPr lang="en-US" sz="1200" b="0" i="0" baseline="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solidFill>
                            <a:schemeClr val="tx2"/>
                          </a:solidFill>
                          <a:latin typeface="Source Sans Pro Light" panose="020B0403030403020204" pitchFamily="34" charset="0"/>
                          <a:ea typeface="Source Sans Pro Light" panose="020B0403030403020204" pitchFamily="34" charset="0"/>
                        </a:rPr>
                        <a:t>$11,646*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n</a:t>
                      </a:r>
                      <a:r>
                        <a:rPr lang="en-US" sz="1200" b="0" i="0" dirty="0">
                          <a:solidFill>
                            <a:schemeClr val="tx2"/>
                          </a:solidFill>
                          <a:latin typeface="Source Sans Pro Light" panose="020B0403030403020204" pitchFamily="34" charset="0"/>
                          <a:ea typeface="Source Sans Pro Light" panose="020B0403030403020204" pitchFamily="34" charset="0"/>
                        </a:rPr>
                        <a:t>*(1-FPR)</a:t>
                      </a:r>
                      <a:endParaRPr lang="en-US" sz="1200" b="0" i="0" baseline="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20000"/>
                      </a:srgbClr>
                    </a:solidFill>
                  </a:tcPr>
                </a:tc>
                <a:extLst>
                  <a:ext uri="{0D108BD9-81ED-4DB2-BD59-A6C34878D82A}">
                    <a16:rowId xmlns:a16="http://schemas.microsoft.com/office/drawing/2014/main" val="1123347402"/>
                  </a:ext>
                </a:extLst>
              </a:tr>
            </a:tbl>
          </a:graphicData>
        </a:graphic>
      </p:graphicFrame>
      <p:sp>
        <p:nvSpPr>
          <p:cNvPr id="18" name="Rectangle 17">
            <a:extLst>
              <a:ext uri="{FF2B5EF4-FFF2-40B4-BE49-F238E27FC236}">
                <a16:creationId xmlns:a16="http://schemas.microsoft.com/office/drawing/2014/main" id="{1A518A0F-75FF-E248-B211-24DDF6A54683}"/>
              </a:ext>
            </a:extLst>
          </p:cNvPr>
          <p:cNvSpPr/>
          <p:nvPr/>
        </p:nvSpPr>
        <p:spPr>
          <a:xfrm>
            <a:off x="5599094" y="4710675"/>
            <a:ext cx="3087705" cy="369332"/>
          </a:xfrm>
          <a:prstGeom prst="rect">
            <a:avLst/>
          </a:prstGeom>
        </p:spPr>
        <p:txBody>
          <a:bodyPr wrap="none">
            <a:spAutoFit/>
          </a:bodyPr>
          <a:lstStyle/>
          <a:p>
            <a:pPr defTabSz="457123">
              <a:defRPr/>
            </a:pPr>
            <a:r>
              <a:rPr lang="en-US" dirty="0">
                <a:solidFill>
                  <a:srgbClr val="55565A"/>
                </a:solidFill>
                <a:latin typeface="Source Sans Pro Light" panose="020B0403030403020204" pitchFamily="34" charset="0"/>
                <a:ea typeface="Source Sans Pro Light" panose="020B0403030403020204" pitchFamily="34" charset="0"/>
              </a:rPr>
              <a:t>Spending $3,324 to save $8,472</a:t>
            </a:r>
          </a:p>
        </p:txBody>
      </p:sp>
      <p:sp>
        <p:nvSpPr>
          <p:cNvPr id="19" name="TextBox 18">
            <a:extLst>
              <a:ext uri="{FF2B5EF4-FFF2-40B4-BE49-F238E27FC236}">
                <a16:creationId xmlns:a16="http://schemas.microsoft.com/office/drawing/2014/main" id="{F878F766-0007-694D-A5EC-DA69FCC64F7E}"/>
              </a:ext>
            </a:extLst>
          </p:cNvPr>
          <p:cNvSpPr txBox="1"/>
          <p:nvPr/>
        </p:nvSpPr>
        <p:spPr>
          <a:xfrm>
            <a:off x="2473782" y="5666299"/>
            <a:ext cx="1928733" cy="369332"/>
          </a:xfrm>
          <a:prstGeom prst="rect">
            <a:avLst/>
          </a:prstGeom>
          <a:noFill/>
        </p:spPr>
        <p:txBody>
          <a:bodyPr wrap="none" rtlCol="0">
            <a:spAutoFit/>
          </a:bodyPr>
          <a:lstStyle/>
          <a:p>
            <a:pPr defTabSz="457123"/>
            <a:r>
              <a:rPr lang="en-US" dirty="0">
                <a:solidFill>
                  <a:srgbClr val="55565A"/>
                </a:solidFill>
                <a:latin typeface="Source Sans Pro" panose="020B0503030403020204" pitchFamily="34" charset="0"/>
                <a:ea typeface="Source Sans Pro" panose="020B0503030403020204" pitchFamily="34" charset="0"/>
              </a:rPr>
              <a:t>False positive rate</a:t>
            </a:r>
          </a:p>
        </p:txBody>
      </p:sp>
      <p:sp>
        <p:nvSpPr>
          <p:cNvPr id="20" name="TextBox 19">
            <a:extLst>
              <a:ext uri="{FF2B5EF4-FFF2-40B4-BE49-F238E27FC236}">
                <a16:creationId xmlns:a16="http://schemas.microsoft.com/office/drawing/2014/main" id="{3EBB0989-0A7A-1046-BAB3-8EBF03347C55}"/>
              </a:ext>
            </a:extLst>
          </p:cNvPr>
          <p:cNvSpPr txBox="1"/>
          <p:nvPr/>
        </p:nvSpPr>
        <p:spPr>
          <a:xfrm rot="16200000">
            <a:off x="86238" y="3527218"/>
            <a:ext cx="1871025" cy="369332"/>
          </a:xfrm>
          <a:prstGeom prst="rect">
            <a:avLst/>
          </a:prstGeom>
          <a:noFill/>
        </p:spPr>
        <p:txBody>
          <a:bodyPr wrap="none" rtlCol="0">
            <a:spAutoFit/>
          </a:bodyPr>
          <a:lstStyle/>
          <a:p>
            <a:pPr defTabSz="457123"/>
            <a:r>
              <a:rPr lang="en-US" dirty="0">
                <a:solidFill>
                  <a:srgbClr val="55565A"/>
                </a:solidFill>
                <a:latin typeface="Source Sans Pro" panose="020B0503030403020204" pitchFamily="34" charset="0"/>
                <a:ea typeface="Source Sans Pro" panose="020B0503030403020204" pitchFamily="34" charset="0"/>
              </a:rPr>
              <a:t>True positive rate</a:t>
            </a:r>
          </a:p>
        </p:txBody>
      </p:sp>
      <p:sp>
        <p:nvSpPr>
          <p:cNvPr id="2" name="Title 1">
            <a:extLst>
              <a:ext uri="{FF2B5EF4-FFF2-40B4-BE49-F238E27FC236}">
                <a16:creationId xmlns:a16="http://schemas.microsoft.com/office/drawing/2014/main" id="{C52F0589-BB1B-3AA6-8D45-ABD9157DCF3D}"/>
              </a:ext>
            </a:extLst>
          </p:cNvPr>
          <p:cNvSpPr txBox="1">
            <a:spLocks/>
          </p:cNvSpPr>
          <p:nvPr/>
        </p:nvSpPr>
        <p:spPr>
          <a:xfrm>
            <a:off x="704512" y="6141206"/>
            <a:ext cx="7734975" cy="476573"/>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algn="ctr">
              <a:defRPr/>
            </a:pPr>
            <a:r>
              <a:rPr lang="en-US" sz="1100" i="1" dirty="0">
                <a:solidFill>
                  <a:srgbClr val="55565A"/>
                </a:solidFill>
              </a:rPr>
              <a:t>A framework for making predictive models useful in practice</a:t>
            </a:r>
            <a:br>
              <a:rPr lang="en-US" sz="1100" i="1" dirty="0">
                <a:solidFill>
                  <a:srgbClr val="55565A"/>
                </a:solidFill>
              </a:rPr>
            </a:br>
            <a:r>
              <a:rPr lang="en-US" sz="1100" dirty="0">
                <a:solidFill>
                  <a:srgbClr val="55565A"/>
                </a:solidFill>
              </a:rPr>
              <a:t>Kenneth Jung et al.  https://</a:t>
            </a:r>
            <a:r>
              <a:rPr lang="en-US" sz="1100" dirty="0" err="1">
                <a:solidFill>
                  <a:srgbClr val="55565A"/>
                </a:solidFill>
              </a:rPr>
              <a:t>doi.org</a:t>
            </a:r>
            <a:r>
              <a:rPr lang="en-US" sz="1100" dirty="0">
                <a:solidFill>
                  <a:srgbClr val="55565A"/>
                </a:solidFill>
              </a:rPr>
              <a:t>/10.1093/</a:t>
            </a:r>
            <a:r>
              <a:rPr lang="en-US" sz="1100" dirty="0" err="1">
                <a:solidFill>
                  <a:srgbClr val="55565A"/>
                </a:solidFill>
              </a:rPr>
              <a:t>jamia</a:t>
            </a:r>
            <a:r>
              <a:rPr lang="en-US" sz="1100" dirty="0">
                <a:solidFill>
                  <a:srgbClr val="55565A"/>
                </a:solidFill>
              </a:rPr>
              <a:t>/ocaa318</a:t>
            </a:r>
          </a:p>
        </p:txBody>
      </p:sp>
    </p:spTree>
    <p:extLst>
      <p:ext uri="{BB962C8B-B14F-4D97-AF65-F5344CB8AC3E}">
        <p14:creationId xmlns:p14="http://schemas.microsoft.com/office/powerpoint/2010/main" val="2929795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A4F0B2F-394A-AC4D-9DDD-D5A067BADE85}"/>
              </a:ext>
            </a:extLst>
          </p:cNvPr>
          <p:cNvPicPr>
            <a:picLocks noChangeAspect="1"/>
          </p:cNvPicPr>
          <p:nvPr/>
        </p:nvPicPr>
        <p:blipFill>
          <a:blip r:embed="rId3"/>
          <a:stretch>
            <a:fillRect/>
          </a:stretch>
        </p:blipFill>
        <p:spPr>
          <a:xfrm>
            <a:off x="5682373" y="2189713"/>
            <a:ext cx="2670048" cy="2670048"/>
          </a:xfrm>
          <a:prstGeom prst="rect">
            <a:avLst/>
          </a:prstGeom>
        </p:spPr>
      </p:pic>
      <p:sp>
        <p:nvSpPr>
          <p:cNvPr id="35" name="TextBox 34">
            <a:extLst>
              <a:ext uri="{FF2B5EF4-FFF2-40B4-BE49-F238E27FC236}">
                <a16:creationId xmlns:a16="http://schemas.microsoft.com/office/drawing/2014/main" id="{D9166141-93C7-FB45-8671-2A93D280AA2F}"/>
              </a:ext>
            </a:extLst>
          </p:cNvPr>
          <p:cNvSpPr txBox="1"/>
          <p:nvPr/>
        </p:nvSpPr>
        <p:spPr>
          <a:xfrm>
            <a:off x="6365315" y="4847687"/>
            <a:ext cx="1300356" cy="276999"/>
          </a:xfrm>
          <a:prstGeom prst="rect">
            <a:avLst/>
          </a:prstGeom>
          <a:noFill/>
        </p:spPr>
        <p:txBody>
          <a:bodyPr wrap="none" rtlCol="0">
            <a:spAutoFit/>
          </a:bodyPr>
          <a:lstStyle/>
          <a:p>
            <a:pPr defTabSz="457123"/>
            <a:r>
              <a:rPr lang="en-US" sz="1200" dirty="0">
                <a:solidFill>
                  <a:srgbClr val="55565A"/>
                </a:solidFill>
                <a:latin typeface="Source Sans Pro Light" panose="020B0403030403020204" pitchFamily="34" charset="0"/>
                <a:ea typeface="Source Sans Pro Light" panose="020B0403030403020204" pitchFamily="34" charset="0"/>
              </a:rPr>
              <a:t>False positive rate</a:t>
            </a:r>
          </a:p>
        </p:txBody>
      </p:sp>
      <p:sp>
        <p:nvSpPr>
          <p:cNvPr id="36" name="TextBox 35">
            <a:extLst>
              <a:ext uri="{FF2B5EF4-FFF2-40B4-BE49-F238E27FC236}">
                <a16:creationId xmlns:a16="http://schemas.microsoft.com/office/drawing/2014/main" id="{FD2E838E-45E5-9448-927A-E919B1C16C2A}"/>
              </a:ext>
            </a:extLst>
          </p:cNvPr>
          <p:cNvSpPr txBox="1"/>
          <p:nvPr/>
        </p:nvSpPr>
        <p:spPr>
          <a:xfrm rot="16200000">
            <a:off x="4909125" y="3491150"/>
            <a:ext cx="1261884" cy="276999"/>
          </a:xfrm>
          <a:prstGeom prst="rect">
            <a:avLst/>
          </a:prstGeom>
          <a:noFill/>
        </p:spPr>
        <p:txBody>
          <a:bodyPr wrap="none" rtlCol="0">
            <a:spAutoFit/>
          </a:bodyPr>
          <a:lstStyle/>
          <a:p>
            <a:pPr defTabSz="457123"/>
            <a:r>
              <a:rPr lang="en-US" sz="1200" dirty="0">
                <a:solidFill>
                  <a:srgbClr val="55565A"/>
                </a:solidFill>
                <a:latin typeface="Source Sans Pro Light" panose="020B0403030403020204" pitchFamily="34" charset="0"/>
                <a:ea typeface="Source Sans Pro Light" panose="020B0403030403020204" pitchFamily="34" charset="0"/>
              </a:rPr>
              <a:t>True positive rate</a:t>
            </a:r>
          </a:p>
        </p:txBody>
      </p:sp>
      <p:cxnSp>
        <p:nvCxnSpPr>
          <p:cNvPr id="39" name="Straight Connector 38">
            <a:extLst>
              <a:ext uri="{FF2B5EF4-FFF2-40B4-BE49-F238E27FC236}">
                <a16:creationId xmlns:a16="http://schemas.microsoft.com/office/drawing/2014/main" id="{81E4E587-7D8B-8249-A3E5-9ACFDB325729}"/>
              </a:ext>
            </a:extLst>
          </p:cNvPr>
          <p:cNvCxnSpPr>
            <a:cxnSpLocks/>
          </p:cNvCxnSpPr>
          <p:nvPr/>
        </p:nvCxnSpPr>
        <p:spPr>
          <a:xfrm flipV="1">
            <a:off x="5897072" y="2280529"/>
            <a:ext cx="2307194" cy="2276917"/>
          </a:xfrm>
          <a:prstGeom prst="line">
            <a:avLst/>
          </a:prstGeom>
          <a:noFill/>
          <a:ln w="12700" cap="flat" cmpd="sng" algn="ctr">
            <a:solidFill>
              <a:srgbClr val="A41F35">
                <a:shade val="95000"/>
                <a:satMod val="105000"/>
              </a:srgbClr>
            </a:solidFill>
            <a:prstDash val="dash"/>
          </a:ln>
          <a:effectLst/>
        </p:spPr>
      </p:cxnSp>
      <p:cxnSp>
        <p:nvCxnSpPr>
          <p:cNvPr id="40" name="Straight Connector 39">
            <a:extLst>
              <a:ext uri="{FF2B5EF4-FFF2-40B4-BE49-F238E27FC236}">
                <a16:creationId xmlns:a16="http://schemas.microsoft.com/office/drawing/2014/main" id="{5B4C8E20-1A1F-E342-8F14-69FF6F695B6E}"/>
              </a:ext>
            </a:extLst>
          </p:cNvPr>
          <p:cNvCxnSpPr>
            <a:cxnSpLocks/>
          </p:cNvCxnSpPr>
          <p:nvPr/>
        </p:nvCxnSpPr>
        <p:spPr>
          <a:xfrm flipV="1">
            <a:off x="5897072" y="2389530"/>
            <a:ext cx="2307194" cy="2289029"/>
          </a:xfrm>
          <a:prstGeom prst="line">
            <a:avLst/>
          </a:prstGeom>
          <a:noFill/>
          <a:ln w="12700" cap="flat" cmpd="sng" algn="ctr">
            <a:solidFill>
              <a:srgbClr val="EDAA00">
                <a:shade val="95000"/>
                <a:satMod val="105000"/>
              </a:srgbClr>
            </a:solidFill>
            <a:prstDash val="dash"/>
          </a:ln>
          <a:effectLst/>
        </p:spPr>
      </p:cxnSp>
      <p:cxnSp>
        <p:nvCxnSpPr>
          <p:cNvPr id="41" name="Straight Connector 40">
            <a:extLst>
              <a:ext uri="{FF2B5EF4-FFF2-40B4-BE49-F238E27FC236}">
                <a16:creationId xmlns:a16="http://schemas.microsoft.com/office/drawing/2014/main" id="{12BCBA10-7698-6C44-9CB3-1F06B2503585}"/>
              </a:ext>
            </a:extLst>
          </p:cNvPr>
          <p:cNvCxnSpPr>
            <a:cxnSpLocks noChangeAspect="1"/>
          </p:cNvCxnSpPr>
          <p:nvPr/>
        </p:nvCxnSpPr>
        <p:spPr>
          <a:xfrm flipV="1">
            <a:off x="5895833" y="2295325"/>
            <a:ext cx="1112292" cy="1112292"/>
          </a:xfrm>
          <a:prstGeom prst="line">
            <a:avLst/>
          </a:prstGeom>
          <a:noFill/>
          <a:ln w="12700" cap="flat" cmpd="sng" algn="ctr">
            <a:solidFill>
              <a:schemeClr val="accent1"/>
            </a:solidFill>
            <a:prstDash val="dash"/>
          </a:ln>
          <a:effectLst/>
        </p:spPr>
      </p:cxnSp>
      <p:sp>
        <p:nvSpPr>
          <p:cNvPr id="21" name="Title 20">
            <a:extLst>
              <a:ext uri="{FF2B5EF4-FFF2-40B4-BE49-F238E27FC236}">
                <a16:creationId xmlns:a16="http://schemas.microsoft.com/office/drawing/2014/main" id="{2AAD9F90-CD55-D94E-AD24-0B05613246F4}"/>
              </a:ext>
            </a:extLst>
          </p:cNvPr>
          <p:cNvSpPr>
            <a:spLocks noGrp="1"/>
          </p:cNvSpPr>
          <p:nvPr>
            <p:ph type="title"/>
          </p:nvPr>
        </p:nvSpPr>
        <p:spPr>
          <a:xfrm>
            <a:off x="0" y="0"/>
            <a:ext cx="9144000" cy="1143000"/>
          </a:xfrm>
        </p:spPr>
        <p:txBody>
          <a:bodyPr anchor="ctr">
            <a:normAutofit fontScale="90000"/>
          </a:bodyPr>
          <a:lstStyle/>
          <a:p>
            <a:pPr algn="ctr"/>
            <a:r>
              <a:rPr lang="en-US" dirty="0"/>
              <a:t>History: ROC, Utility, and indifference lines</a:t>
            </a:r>
          </a:p>
        </p:txBody>
      </p:sp>
      <p:sp>
        <p:nvSpPr>
          <p:cNvPr id="2" name="Slide Number Placeholder 1">
            <a:extLst>
              <a:ext uri="{FF2B5EF4-FFF2-40B4-BE49-F238E27FC236}">
                <a16:creationId xmlns:a16="http://schemas.microsoft.com/office/drawing/2014/main" id="{2B1AC516-0A96-5546-AD54-94DE7415ED28}"/>
              </a:ext>
            </a:extLst>
          </p:cNvPr>
          <p:cNvSpPr>
            <a:spLocks noGrp="1"/>
          </p:cNvSpPr>
          <p:nvPr>
            <p:ph type="sldNum" sz="quarter" idx="12"/>
          </p:nvPr>
        </p:nvSpPr>
        <p:spPr>
          <a:xfrm>
            <a:off x="6553200" y="6356351"/>
            <a:ext cx="2133600" cy="365125"/>
          </a:xfrm>
        </p:spPr>
        <p:txBody>
          <a:bodyPr/>
          <a:lstStyle/>
          <a:p>
            <a:fld id="{2066355A-084C-D24E-9AD2-7E4FC41EA627}" type="slidenum">
              <a:rPr lang="en-US"/>
              <a:pPr/>
              <a:t>24</a:t>
            </a:fld>
            <a:endParaRPr lang="en-US"/>
          </a:p>
        </p:txBody>
      </p:sp>
      <p:graphicFrame>
        <p:nvGraphicFramePr>
          <p:cNvPr id="37" name="Table 36">
            <a:extLst>
              <a:ext uri="{FF2B5EF4-FFF2-40B4-BE49-F238E27FC236}">
                <a16:creationId xmlns:a16="http://schemas.microsoft.com/office/drawing/2014/main" id="{BDAB83E2-2441-EA4C-A72F-7B4C4BB71172}"/>
              </a:ext>
            </a:extLst>
          </p:cNvPr>
          <p:cNvGraphicFramePr>
            <a:graphicFrameLocks noGrp="1"/>
          </p:cNvGraphicFramePr>
          <p:nvPr/>
        </p:nvGraphicFramePr>
        <p:xfrm>
          <a:off x="664080" y="2092843"/>
          <a:ext cx="3547466" cy="900678"/>
        </p:xfrm>
        <a:graphic>
          <a:graphicData uri="http://schemas.openxmlformats.org/drawingml/2006/table">
            <a:tbl>
              <a:tblPr firstRow="1" firstCol="1" bandRow="1"/>
              <a:tblGrid>
                <a:gridCol w="918165">
                  <a:extLst>
                    <a:ext uri="{9D8B030D-6E8A-4147-A177-3AD203B41FA5}">
                      <a16:colId xmlns:a16="http://schemas.microsoft.com/office/drawing/2014/main" val="602045200"/>
                    </a:ext>
                  </a:extLst>
                </a:gridCol>
                <a:gridCol w="1307514">
                  <a:extLst>
                    <a:ext uri="{9D8B030D-6E8A-4147-A177-3AD203B41FA5}">
                      <a16:colId xmlns:a16="http://schemas.microsoft.com/office/drawing/2014/main" val="2315511069"/>
                    </a:ext>
                  </a:extLst>
                </a:gridCol>
                <a:gridCol w="1321787">
                  <a:extLst>
                    <a:ext uri="{9D8B030D-6E8A-4147-A177-3AD203B41FA5}">
                      <a16:colId xmlns:a16="http://schemas.microsoft.com/office/drawing/2014/main" val="2344676070"/>
                    </a:ext>
                  </a:extLst>
                </a:gridCol>
              </a:tblGrid>
              <a:tr h="19645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sz="1200" b="0" i="0" dirty="0">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Positive (</a:t>
                      </a:r>
                      <a:r>
                        <a:rPr lang="en-US" sz="1200" b="0" i="0" dirty="0" err="1">
                          <a:latin typeface="Source Sans Pro Light" panose="020B0403030403020204" pitchFamily="34" charset="0"/>
                          <a:ea typeface="Source Sans Pro Light" panose="020B0403030403020204" pitchFamily="34" charset="0"/>
                        </a:rPr>
                        <a:t>r</a:t>
                      </a:r>
                      <a:r>
                        <a:rPr lang="en-US" sz="1200" b="0" i="0" baseline="-25000" dirty="0" err="1">
                          <a:latin typeface="Source Sans Pro Light" panose="020B0403030403020204" pitchFamily="34" charset="0"/>
                          <a:ea typeface="Source Sans Pro Light" panose="020B0403030403020204" pitchFamily="34" charset="0"/>
                        </a:rPr>
                        <a:t>p</a:t>
                      </a:r>
                      <a:r>
                        <a:rPr lang="en-US" sz="1200" b="0" i="0" dirty="0">
                          <a:latin typeface="Source Sans Pro Light" panose="020B0403030403020204" pitchFamily="34" charset="0"/>
                          <a:ea typeface="Source Sans Pro Light" panose="020B0403030403020204" pitchFamily="34" charset="0"/>
                        </a:rPr>
                        <a:t>=5%)</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Negative (</a:t>
                      </a:r>
                      <a:r>
                        <a:rPr lang="en-US" sz="1200" b="0" i="0" baseline="0" dirty="0" err="1">
                          <a:latin typeface="Source Sans Pro Light" panose="020B0403030403020204" pitchFamily="34" charset="0"/>
                          <a:ea typeface="Source Sans Pro Light" panose="020B0403030403020204" pitchFamily="34" charset="0"/>
                        </a:rPr>
                        <a:t>r</a:t>
                      </a:r>
                      <a:r>
                        <a:rPr lang="en-US" sz="1200" b="0" i="0" baseline="-25000" dirty="0" err="1">
                          <a:latin typeface="Source Sans Pro Light" panose="020B0403030403020204" pitchFamily="34" charset="0"/>
                          <a:ea typeface="Source Sans Pro Light" panose="020B0403030403020204" pitchFamily="34" charset="0"/>
                        </a:rPr>
                        <a:t>n</a:t>
                      </a:r>
                      <a:r>
                        <a:rPr lang="en-US" sz="1200" b="0" i="0" baseline="0" dirty="0">
                          <a:latin typeface="Source Sans Pro Light" panose="020B0403030403020204" pitchFamily="34" charset="0"/>
                          <a:ea typeface="Source Sans Pro Light" panose="020B0403030403020204" pitchFamily="34" charset="0"/>
                        </a:rPr>
                        <a:t>=95</a:t>
                      </a:r>
                      <a:r>
                        <a:rPr lang="en-US" sz="1200" b="0" i="0" dirty="0">
                          <a:latin typeface="Source Sans Pro Light" panose="020B0403030403020204" pitchFamily="34" charset="0"/>
                          <a:ea typeface="Source Sans Pro Light" panose="020B0403030403020204" pitchFamily="34" charset="0"/>
                        </a:rPr>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DB"/>
                    </a:solidFill>
                  </a:tcPr>
                </a:tc>
                <a:extLst>
                  <a:ext uri="{0D108BD9-81ED-4DB2-BD59-A6C34878D82A}">
                    <a16:rowId xmlns:a16="http://schemas.microsoft.com/office/drawing/2014/main" val="3102790063"/>
                  </a:ext>
                </a:extLst>
              </a:tr>
              <a:tr h="31317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Positive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err="1">
                          <a:solidFill>
                            <a:schemeClr val="tx2"/>
                          </a:solidFill>
                          <a:latin typeface="Source Sans Pro Light" panose="020B0403030403020204" pitchFamily="34" charset="0"/>
                          <a:ea typeface="Source Sans Pro Light" panose="020B0403030403020204" pitchFamily="34" charset="0"/>
                        </a:rPr>
                        <a:t>u</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tp</a:t>
                      </a:r>
                      <a:r>
                        <a:rPr lang="en-US" sz="1200" b="0" i="0" dirty="0">
                          <a:solidFill>
                            <a:schemeClr val="tx2"/>
                          </a:solidFill>
                          <a:latin typeface="Source Sans Pro Light" panose="020B0403030403020204" pitchFamily="34" charset="0"/>
                          <a:ea typeface="Source Sans Pro Light" panose="020B0403030403020204" pitchFamily="34" charset="0"/>
                        </a:rPr>
                        <a:t>*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p</a:t>
                      </a:r>
                      <a:r>
                        <a:rPr lang="en-US" sz="1200" b="0" i="0" dirty="0">
                          <a:solidFill>
                            <a:schemeClr val="tx2"/>
                          </a:solidFill>
                          <a:latin typeface="Source Sans Pro Light" panose="020B0403030403020204" pitchFamily="34" charset="0"/>
                          <a:ea typeface="Source Sans Pro Light" panose="020B0403030403020204" pitchFamily="34" charset="0"/>
                        </a:rPr>
                        <a:t>*TPR</a:t>
                      </a:r>
                      <a:endParaRPr lang="en-US" sz="1200" b="0" i="0" baseline="-2500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err="1">
                          <a:solidFill>
                            <a:schemeClr val="tx2"/>
                          </a:solidFill>
                          <a:latin typeface="Source Sans Pro Light" panose="020B0403030403020204" pitchFamily="34" charset="0"/>
                          <a:ea typeface="Source Sans Pro Light" panose="020B0403030403020204" pitchFamily="34" charset="0"/>
                        </a:rPr>
                        <a:t>u</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fp</a:t>
                      </a:r>
                      <a:r>
                        <a:rPr lang="en-US" sz="1200" b="0" i="0" dirty="0">
                          <a:solidFill>
                            <a:schemeClr val="tx2"/>
                          </a:solidFill>
                          <a:latin typeface="Source Sans Pro Light" panose="020B0403030403020204" pitchFamily="34" charset="0"/>
                          <a:ea typeface="Source Sans Pro Light" panose="020B0403030403020204" pitchFamily="34" charset="0"/>
                        </a:rPr>
                        <a:t>*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n</a:t>
                      </a:r>
                      <a:r>
                        <a:rPr lang="en-US" sz="1200" b="0" i="0" baseline="0" dirty="0">
                          <a:solidFill>
                            <a:schemeClr val="tx2"/>
                          </a:solidFill>
                          <a:latin typeface="Source Sans Pro Light" panose="020B0403030403020204" pitchFamily="34" charset="0"/>
                          <a:ea typeface="Source Sans Pro Light" panose="020B0403030403020204" pitchFamily="34" charset="0"/>
                        </a:rPr>
                        <a:t>*</a:t>
                      </a:r>
                      <a:r>
                        <a:rPr lang="en-US" sz="1200" b="0" i="0" dirty="0">
                          <a:solidFill>
                            <a:schemeClr val="tx2"/>
                          </a:solidFill>
                          <a:latin typeface="Source Sans Pro Light" panose="020B0403030403020204" pitchFamily="34" charset="0"/>
                          <a:ea typeface="Source Sans Pro Light" panose="020B0403030403020204" pitchFamily="34" charset="0"/>
                        </a:rPr>
                        <a:t>FPR</a:t>
                      </a:r>
                      <a:endParaRPr lang="en-US" sz="1200" b="0" i="0" baseline="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40000"/>
                      </a:srgbClr>
                    </a:solidFill>
                  </a:tcPr>
                </a:tc>
                <a:extLst>
                  <a:ext uri="{0D108BD9-81ED-4DB2-BD59-A6C34878D82A}">
                    <a16:rowId xmlns:a16="http://schemas.microsoft.com/office/drawing/2014/main" val="2722690323"/>
                  </a:ext>
                </a:extLst>
              </a:tr>
              <a:tr h="31317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b="0" i="0" dirty="0">
                          <a:latin typeface="Source Sans Pro Light" panose="020B0403030403020204" pitchFamily="34" charset="0"/>
                          <a:ea typeface="Source Sans Pro Light" panose="020B0403030403020204" pitchFamily="34" charset="0"/>
                        </a:rPr>
                        <a:t>Negative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err="1">
                          <a:solidFill>
                            <a:schemeClr val="tx2"/>
                          </a:solidFill>
                          <a:latin typeface="Source Sans Pro Light" panose="020B0403030403020204" pitchFamily="34" charset="0"/>
                          <a:ea typeface="Source Sans Pro Light" panose="020B0403030403020204" pitchFamily="34" charset="0"/>
                        </a:rPr>
                        <a:t>u</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fn</a:t>
                      </a:r>
                      <a:r>
                        <a:rPr lang="en-US" sz="1200" b="0" i="0" dirty="0">
                          <a:solidFill>
                            <a:schemeClr val="tx2"/>
                          </a:solidFill>
                          <a:latin typeface="Source Sans Pro Light" panose="020B0403030403020204" pitchFamily="34" charset="0"/>
                          <a:ea typeface="Source Sans Pro Light" panose="020B0403030403020204" pitchFamily="34" charset="0"/>
                        </a:rPr>
                        <a:t>*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p</a:t>
                      </a:r>
                      <a:r>
                        <a:rPr lang="en-US" sz="1200" b="0" i="0" dirty="0">
                          <a:solidFill>
                            <a:schemeClr val="tx2"/>
                          </a:solidFill>
                          <a:latin typeface="Source Sans Pro Light" panose="020B0403030403020204" pitchFamily="34" charset="0"/>
                          <a:ea typeface="Source Sans Pro Light" panose="020B0403030403020204" pitchFamily="34" charset="0"/>
                        </a:rPr>
                        <a:t>*(1-TPR)</a:t>
                      </a:r>
                      <a:endParaRPr lang="en-US" sz="1200" b="0" i="0" baseline="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err="1">
                          <a:solidFill>
                            <a:schemeClr val="tx2"/>
                          </a:solidFill>
                          <a:latin typeface="Source Sans Pro Light" panose="020B0403030403020204" pitchFamily="34" charset="0"/>
                          <a:ea typeface="Source Sans Pro Light" panose="020B0403030403020204" pitchFamily="34" charset="0"/>
                        </a:rPr>
                        <a:t>u</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tn</a:t>
                      </a:r>
                      <a:r>
                        <a:rPr lang="en-US" sz="1200" b="0" i="0" dirty="0">
                          <a:solidFill>
                            <a:schemeClr val="tx2"/>
                          </a:solidFill>
                          <a:latin typeface="Source Sans Pro Light" panose="020B0403030403020204" pitchFamily="34" charset="0"/>
                          <a:ea typeface="Source Sans Pro Light" panose="020B0403030403020204" pitchFamily="34" charset="0"/>
                        </a:rPr>
                        <a:t>* </a:t>
                      </a:r>
                      <a:r>
                        <a:rPr lang="en-US" sz="1200" b="0" i="0" dirty="0" err="1">
                          <a:solidFill>
                            <a:schemeClr val="tx2"/>
                          </a:solidFill>
                          <a:latin typeface="Source Sans Pro Light" panose="020B0403030403020204" pitchFamily="34" charset="0"/>
                          <a:ea typeface="Source Sans Pro Light" panose="020B0403030403020204" pitchFamily="34" charset="0"/>
                        </a:rPr>
                        <a:t>r</a:t>
                      </a:r>
                      <a:r>
                        <a:rPr lang="en-US" sz="1200" b="0" i="0" baseline="-25000" dirty="0" err="1">
                          <a:solidFill>
                            <a:schemeClr val="tx2"/>
                          </a:solidFill>
                          <a:latin typeface="Source Sans Pro Light" panose="020B0403030403020204" pitchFamily="34" charset="0"/>
                          <a:ea typeface="Source Sans Pro Light" panose="020B0403030403020204" pitchFamily="34" charset="0"/>
                        </a:rPr>
                        <a:t>n</a:t>
                      </a:r>
                      <a:r>
                        <a:rPr lang="en-US" sz="1200" b="0" i="0" dirty="0">
                          <a:solidFill>
                            <a:schemeClr val="tx2"/>
                          </a:solidFill>
                          <a:latin typeface="Source Sans Pro Light" panose="020B0403030403020204" pitchFamily="34" charset="0"/>
                          <a:ea typeface="Source Sans Pro Light" panose="020B0403030403020204" pitchFamily="34" charset="0"/>
                        </a:rPr>
                        <a:t>*(1-FPR)</a:t>
                      </a:r>
                      <a:endParaRPr lang="en-US" sz="1200" b="0" i="0" baseline="0" dirty="0">
                        <a:solidFill>
                          <a:schemeClr val="tx2"/>
                        </a:solidFill>
                        <a:latin typeface="Source Sans Pro Light" panose="020B0403030403020204" pitchFamily="34" charset="0"/>
                        <a:ea typeface="Source Sans Pro Light" panose="020B0403030403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DB">
                        <a:tint val="20000"/>
                      </a:srgbClr>
                    </a:solidFill>
                  </a:tcPr>
                </a:tc>
                <a:extLst>
                  <a:ext uri="{0D108BD9-81ED-4DB2-BD59-A6C34878D82A}">
                    <a16:rowId xmlns:a16="http://schemas.microsoft.com/office/drawing/2014/main" val="1123347402"/>
                  </a:ext>
                </a:extLst>
              </a:tr>
            </a:tbl>
          </a:graphicData>
        </a:graphic>
      </p:graphicFrame>
      <p:sp>
        <p:nvSpPr>
          <p:cNvPr id="43" name="TextBox 42">
            <a:extLst>
              <a:ext uri="{FF2B5EF4-FFF2-40B4-BE49-F238E27FC236}">
                <a16:creationId xmlns:a16="http://schemas.microsoft.com/office/drawing/2014/main" id="{B7F06061-CD07-044B-A3B9-518343C11F9F}"/>
              </a:ext>
            </a:extLst>
          </p:cNvPr>
          <p:cNvSpPr txBox="1"/>
          <p:nvPr/>
        </p:nvSpPr>
        <p:spPr>
          <a:xfrm>
            <a:off x="206998" y="3253728"/>
            <a:ext cx="4679994" cy="307777"/>
          </a:xfrm>
          <a:prstGeom prst="rect">
            <a:avLst/>
          </a:prstGeom>
          <a:noFill/>
        </p:spPr>
        <p:txBody>
          <a:bodyPr wrap="square" rtlCol="0">
            <a:spAutoFit/>
          </a:bodyPr>
          <a:lstStyle/>
          <a:p>
            <a:pPr defTabSz="457123"/>
            <a:r>
              <a:rPr lang="en-US" sz="1400" dirty="0">
                <a:solidFill>
                  <a:srgbClr val="A31B31"/>
                </a:solidFill>
                <a:latin typeface="Source Sans Pro Light" panose="020B0403030403020204" pitchFamily="34" charset="0"/>
                <a:ea typeface="Source Sans Pro Light" panose="020B0403030403020204" pitchFamily="34" charset="0"/>
              </a:rPr>
              <a:t>E(u)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tp</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p</a:t>
            </a:r>
            <a:r>
              <a:rPr lang="en-US" sz="1400" dirty="0">
                <a:solidFill>
                  <a:srgbClr val="A31B31"/>
                </a:solidFill>
                <a:latin typeface="Source Sans Pro Light" panose="020B0403030403020204" pitchFamily="34" charset="0"/>
                <a:ea typeface="Source Sans Pro Light" panose="020B0403030403020204" pitchFamily="34" charset="0"/>
              </a:rPr>
              <a:t>*TPR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fn</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p</a:t>
            </a:r>
            <a:r>
              <a:rPr lang="en-US" sz="1400" dirty="0">
                <a:solidFill>
                  <a:srgbClr val="A31B31"/>
                </a:solidFill>
                <a:latin typeface="Source Sans Pro Light" panose="020B0403030403020204" pitchFamily="34" charset="0"/>
                <a:ea typeface="Source Sans Pro Light" panose="020B0403030403020204" pitchFamily="34" charset="0"/>
              </a:rPr>
              <a:t>*(1-TPR)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fp</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n</a:t>
            </a:r>
            <a:r>
              <a:rPr lang="en-US" sz="1400" dirty="0">
                <a:solidFill>
                  <a:srgbClr val="A31B31"/>
                </a:solidFill>
                <a:latin typeface="Source Sans Pro Light" panose="020B0403030403020204" pitchFamily="34" charset="0"/>
                <a:ea typeface="Source Sans Pro Light" panose="020B0403030403020204" pitchFamily="34" charset="0"/>
              </a:rPr>
              <a:t>*FPR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tn</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n</a:t>
            </a:r>
            <a:r>
              <a:rPr lang="en-US" sz="1400" dirty="0">
                <a:solidFill>
                  <a:srgbClr val="A31B31"/>
                </a:solidFill>
                <a:latin typeface="Source Sans Pro Light" panose="020B0403030403020204" pitchFamily="34" charset="0"/>
                <a:ea typeface="Source Sans Pro Light" panose="020B0403030403020204" pitchFamily="34" charset="0"/>
              </a:rPr>
              <a:t>*(1-FPR) </a:t>
            </a:r>
          </a:p>
        </p:txBody>
      </p:sp>
      <p:sp>
        <p:nvSpPr>
          <p:cNvPr id="44" name="Rectangle 43">
            <a:extLst>
              <a:ext uri="{FF2B5EF4-FFF2-40B4-BE49-F238E27FC236}">
                <a16:creationId xmlns:a16="http://schemas.microsoft.com/office/drawing/2014/main" id="{CEC702D4-6EFA-DD47-9619-4A849ED490B8}"/>
              </a:ext>
            </a:extLst>
          </p:cNvPr>
          <p:cNvSpPr/>
          <p:nvPr/>
        </p:nvSpPr>
        <p:spPr>
          <a:xfrm>
            <a:off x="5146933" y="5401523"/>
            <a:ext cx="3771879" cy="830997"/>
          </a:xfrm>
          <a:prstGeom prst="rect">
            <a:avLst/>
          </a:prstGeom>
        </p:spPr>
        <p:txBody>
          <a:bodyPr wrap="square">
            <a:spAutoFit/>
          </a:bodyPr>
          <a:lstStyle/>
          <a:p>
            <a:pPr defTabSz="457123"/>
            <a:r>
              <a:rPr lang="en-US" sz="1200" dirty="0">
                <a:solidFill>
                  <a:srgbClr val="A41F35"/>
                </a:solidFill>
                <a:latin typeface="Source Sans Pro Light" panose="020B0403030403020204" pitchFamily="34" charset="0"/>
                <a:ea typeface="Source Sans Pro Light" panose="020B0403030403020204" pitchFamily="34" charset="0"/>
              </a:rPr>
              <a:t>Red line: act on every case.</a:t>
            </a:r>
          </a:p>
          <a:p>
            <a:pPr defTabSz="457123"/>
            <a:r>
              <a:rPr lang="en-US" sz="1200" dirty="0">
                <a:solidFill>
                  <a:srgbClr val="EDAA00"/>
                </a:solidFill>
                <a:latin typeface="Source Sans Pro Light" panose="020B0403030403020204" pitchFamily="34" charset="0"/>
                <a:ea typeface="Source Sans Pro Light" panose="020B0403030403020204" pitchFamily="34" charset="0"/>
              </a:rPr>
              <a:t>Yellow line: ignore every case.</a:t>
            </a:r>
          </a:p>
          <a:p>
            <a:pPr defTabSz="457123"/>
            <a:r>
              <a:rPr lang="en-US" sz="1200" dirty="0">
                <a:solidFill>
                  <a:srgbClr val="00B050"/>
                </a:solidFill>
                <a:latin typeface="Source Sans Pro Light" panose="020B0403030403020204" pitchFamily="34" charset="0"/>
                <a:ea typeface="Source Sans Pro Light" panose="020B0403030403020204" pitchFamily="34" charset="0"/>
              </a:rPr>
              <a:t>Green line: current rule</a:t>
            </a:r>
          </a:p>
          <a:p>
            <a:pPr defTabSz="457123"/>
            <a:r>
              <a:rPr lang="en-US" sz="1200" dirty="0">
                <a:solidFill>
                  <a:schemeClr val="accent1"/>
                </a:solidFill>
                <a:latin typeface="Source Sans Pro Light" panose="020B0403030403020204" pitchFamily="34" charset="0"/>
                <a:ea typeface="Source Sans Pro Light" panose="020B0403030403020204" pitchFamily="34" charset="0"/>
              </a:rPr>
              <a:t>Blue line: rule from a threshold on the model’s output</a:t>
            </a:r>
          </a:p>
        </p:txBody>
      </p:sp>
      <p:sp>
        <p:nvSpPr>
          <p:cNvPr id="4" name="Freeform 3">
            <a:extLst>
              <a:ext uri="{FF2B5EF4-FFF2-40B4-BE49-F238E27FC236}">
                <a16:creationId xmlns:a16="http://schemas.microsoft.com/office/drawing/2014/main" id="{89E02556-BAF9-BD07-1956-C022A94F4267}"/>
              </a:ext>
            </a:extLst>
          </p:cNvPr>
          <p:cNvSpPr/>
          <p:nvPr/>
        </p:nvSpPr>
        <p:spPr>
          <a:xfrm>
            <a:off x="5895833" y="2274905"/>
            <a:ext cx="2316552" cy="2403655"/>
          </a:xfrm>
          <a:custGeom>
            <a:avLst/>
            <a:gdLst>
              <a:gd name="connsiteX0" fmla="*/ 0 w 2292824"/>
              <a:gd name="connsiteY0" fmla="*/ 2388985 h 2388985"/>
              <a:gd name="connsiteX1" fmla="*/ 13648 w 2292824"/>
              <a:gd name="connsiteY1" fmla="*/ 2259331 h 2388985"/>
              <a:gd name="connsiteX2" fmla="*/ 27295 w 2292824"/>
              <a:gd name="connsiteY2" fmla="*/ 2156973 h 2388985"/>
              <a:gd name="connsiteX3" fmla="*/ 34119 w 2292824"/>
              <a:gd name="connsiteY3" fmla="*/ 2102382 h 2388985"/>
              <a:gd name="connsiteX4" fmla="*/ 40943 w 2292824"/>
              <a:gd name="connsiteY4" fmla="*/ 2061439 h 2388985"/>
              <a:gd name="connsiteX5" fmla="*/ 47767 w 2292824"/>
              <a:gd name="connsiteY5" fmla="*/ 2006848 h 2388985"/>
              <a:gd name="connsiteX6" fmla="*/ 54591 w 2292824"/>
              <a:gd name="connsiteY6" fmla="*/ 1979552 h 2388985"/>
              <a:gd name="connsiteX7" fmla="*/ 68239 w 2292824"/>
              <a:gd name="connsiteY7" fmla="*/ 1911313 h 2388985"/>
              <a:gd name="connsiteX8" fmla="*/ 75063 w 2292824"/>
              <a:gd name="connsiteY8" fmla="*/ 1877194 h 2388985"/>
              <a:gd name="connsiteX9" fmla="*/ 81886 w 2292824"/>
              <a:gd name="connsiteY9" fmla="*/ 1849898 h 2388985"/>
              <a:gd name="connsiteX10" fmla="*/ 102358 w 2292824"/>
              <a:gd name="connsiteY10" fmla="*/ 1733892 h 2388985"/>
              <a:gd name="connsiteX11" fmla="*/ 129654 w 2292824"/>
              <a:gd name="connsiteY11" fmla="*/ 1638358 h 2388985"/>
              <a:gd name="connsiteX12" fmla="*/ 143301 w 2292824"/>
              <a:gd name="connsiteY12" fmla="*/ 1597415 h 2388985"/>
              <a:gd name="connsiteX13" fmla="*/ 150125 w 2292824"/>
              <a:gd name="connsiteY13" fmla="*/ 1576943 h 2388985"/>
              <a:gd name="connsiteX14" fmla="*/ 163773 w 2292824"/>
              <a:gd name="connsiteY14" fmla="*/ 1515528 h 2388985"/>
              <a:gd name="connsiteX15" fmla="*/ 204716 w 2292824"/>
              <a:gd name="connsiteY15" fmla="*/ 1399522 h 2388985"/>
              <a:gd name="connsiteX16" fmla="*/ 218364 w 2292824"/>
              <a:gd name="connsiteY16" fmla="*/ 1351755 h 2388985"/>
              <a:gd name="connsiteX17" fmla="*/ 232012 w 2292824"/>
              <a:gd name="connsiteY17" fmla="*/ 1303988 h 2388985"/>
              <a:gd name="connsiteX18" fmla="*/ 245660 w 2292824"/>
              <a:gd name="connsiteY18" fmla="*/ 1283516 h 2388985"/>
              <a:gd name="connsiteX19" fmla="*/ 272955 w 2292824"/>
              <a:gd name="connsiteY19" fmla="*/ 1222101 h 2388985"/>
              <a:gd name="connsiteX20" fmla="*/ 293427 w 2292824"/>
              <a:gd name="connsiteY20" fmla="*/ 1153863 h 2388985"/>
              <a:gd name="connsiteX21" fmla="*/ 307074 w 2292824"/>
              <a:gd name="connsiteY21" fmla="*/ 1133391 h 2388985"/>
              <a:gd name="connsiteX22" fmla="*/ 320722 w 2292824"/>
              <a:gd name="connsiteY22" fmla="*/ 1085624 h 2388985"/>
              <a:gd name="connsiteX23" fmla="*/ 334370 w 2292824"/>
              <a:gd name="connsiteY23" fmla="*/ 1065152 h 2388985"/>
              <a:gd name="connsiteX24" fmla="*/ 361666 w 2292824"/>
              <a:gd name="connsiteY24" fmla="*/ 996913 h 2388985"/>
              <a:gd name="connsiteX25" fmla="*/ 375313 w 2292824"/>
              <a:gd name="connsiteY25" fmla="*/ 962794 h 2388985"/>
              <a:gd name="connsiteX26" fmla="*/ 382137 w 2292824"/>
              <a:gd name="connsiteY26" fmla="*/ 942322 h 2388985"/>
              <a:gd name="connsiteX27" fmla="*/ 395785 w 2292824"/>
              <a:gd name="connsiteY27" fmla="*/ 915027 h 2388985"/>
              <a:gd name="connsiteX28" fmla="*/ 457200 w 2292824"/>
              <a:gd name="connsiteY28" fmla="*/ 778549 h 2388985"/>
              <a:gd name="connsiteX29" fmla="*/ 470848 w 2292824"/>
              <a:gd name="connsiteY29" fmla="*/ 751254 h 2388985"/>
              <a:gd name="connsiteX30" fmla="*/ 491319 w 2292824"/>
              <a:gd name="connsiteY30" fmla="*/ 717134 h 2388985"/>
              <a:gd name="connsiteX31" fmla="*/ 504967 w 2292824"/>
              <a:gd name="connsiteY31" fmla="*/ 696663 h 2388985"/>
              <a:gd name="connsiteX32" fmla="*/ 518615 w 2292824"/>
              <a:gd name="connsiteY32" fmla="*/ 669367 h 2388985"/>
              <a:gd name="connsiteX33" fmla="*/ 539086 w 2292824"/>
              <a:gd name="connsiteY33" fmla="*/ 642072 h 2388985"/>
              <a:gd name="connsiteX34" fmla="*/ 586854 w 2292824"/>
              <a:gd name="connsiteY34" fmla="*/ 567009 h 2388985"/>
              <a:gd name="connsiteX35" fmla="*/ 607325 w 2292824"/>
              <a:gd name="connsiteY35" fmla="*/ 539713 h 2388985"/>
              <a:gd name="connsiteX36" fmla="*/ 648268 w 2292824"/>
              <a:gd name="connsiteY36" fmla="*/ 491946 h 2388985"/>
              <a:gd name="connsiteX37" fmla="*/ 661916 w 2292824"/>
              <a:gd name="connsiteY37" fmla="*/ 471475 h 2388985"/>
              <a:gd name="connsiteX38" fmla="*/ 730155 w 2292824"/>
              <a:gd name="connsiteY38" fmla="*/ 437355 h 2388985"/>
              <a:gd name="connsiteX39" fmla="*/ 777922 w 2292824"/>
              <a:gd name="connsiteY39" fmla="*/ 410060 h 2388985"/>
              <a:gd name="connsiteX40" fmla="*/ 818866 w 2292824"/>
              <a:gd name="connsiteY40" fmla="*/ 382764 h 2388985"/>
              <a:gd name="connsiteX41" fmla="*/ 880280 w 2292824"/>
              <a:gd name="connsiteY41" fmla="*/ 355469 h 2388985"/>
              <a:gd name="connsiteX42" fmla="*/ 900752 w 2292824"/>
              <a:gd name="connsiteY42" fmla="*/ 348645 h 2388985"/>
              <a:gd name="connsiteX43" fmla="*/ 921224 w 2292824"/>
              <a:gd name="connsiteY43" fmla="*/ 334997 h 2388985"/>
              <a:gd name="connsiteX44" fmla="*/ 948519 w 2292824"/>
              <a:gd name="connsiteY44" fmla="*/ 321349 h 2388985"/>
              <a:gd name="connsiteX45" fmla="*/ 1003110 w 2292824"/>
              <a:gd name="connsiteY45" fmla="*/ 287230 h 2388985"/>
              <a:gd name="connsiteX46" fmla="*/ 1064525 w 2292824"/>
              <a:gd name="connsiteY46" fmla="*/ 266758 h 2388985"/>
              <a:gd name="connsiteX47" fmla="*/ 1119116 w 2292824"/>
              <a:gd name="connsiteY47" fmla="*/ 246286 h 2388985"/>
              <a:gd name="connsiteX48" fmla="*/ 1173707 w 2292824"/>
              <a:gd name="connsiteY48" fmla="*/ 232639 h 2388985"/>
              <a:gd name="connsiteX49" fmla="*/ 1201003 w 2292824"/>
              <a:gd name="connsiteY49" fmla="*/ 225815 h 2388985"/>
              <a:gd name="connsiteX50" fmla="*/ 1276066 w 2292824"/>
              <a:gd name="connsiteY50" fmla="*/ 205343 h 2388985"/>
              <a:gd name="connsiteX51" fmla="*/ 1371600 w 2292824"/>
              <a:gd name="connsiteY51" fmla="*/ 184872 h 2388985"/>
              <a:gd name="connsiteX52" fmla="*/ 1405719 w 2292824"/>
              <a:gd name="connsiteY52" fmla="*/ 171224 h 2388985"/>
              <a:gd name="connsiteX53" fmla="*/ 1426191 w 2292824"/>
              <a:gd name="connsiteY53" fmla="*/ 164400 h 2388985"/>
              <a:gd name="connsiteX54" fmla="*/ 1487606 w 2292824"/>
              <a:gd name="connsiteY54" fmla="*/ 137104 h 2388985"/>
              <a:gd name="connsiteX55" fmla="*/ 1508077 w 2292824"/>
              <a:gd name="connsiteY55" fmla="*/ 123457 h 2388985"/>
              <a:gd name="connsiteX56" fmla="*/ 1549021 w 2292824"/>
              <a:gd name="connsiteY56" fmla="*/ 109809 h 2388985"/>
              <a:gd name="connsiteX57" fmla="*/ 1569492 w 2292824"/>
              <a:gd name="connsiteY57" fmla="*/ 102985 h 2388985"/>
              <a:gd name="connsiteX58" fmla="*/ 1589964 w 2292824"/>
              <a:gd name="connsiteY58" fmla="*/ 96161 h 2388985"/>
              <a:gd name="connsiteX59" fmla="*/ 1760561 w 2292824"/>
              <a:gd name="connsiteY59" fmla="*/ 82513 h 2388985"/>
              <a:gd name="connsiteX60" fmla="*/ 1815152 w 2292824"/>
              <a:gd name="connsiteY60" fmla="*/ 75689 h 2388985"/>
              <a:gd name="connsiteX61" fmla="*/ 1842448 w 2292824"/>
              <a:gd name="connsiteY61" fmla="*/ 68866 h 2388985"/>
              <a:gd name="connsiteX62" fmla="*/ 1903863 w 2292824"/>
              <a:gd name="connsiteY62" fmla="*/ 62042 h 2388985"/>
              <a:gd name="connsiteX63" fmla="*/ 2047164 w 2292824"/>
              <a:gd name="connsiteY63" fmla="*/ 48394 h 2388985"/>
              <a:gd name="connsiteX64" fmla="*/ 2074460 w 2292824"/>
              <a:gd name="connsiteY64" fmla="*/ 41570 h 2388985"/>
              <a:gd name="connsiteX65" fmla="*/ 2129051 w 2292824"/>
              <a:gd name="connsiteY65" fmla="*/ 34746 h 2388985"/>
              <a:gd name="connsiteX66" fmla="*/ 2176818 w 2292824"/>
              <a:gd name="connsiteY66" fmla="*/ 21098 h 2388985"/>
              <a:gd name="connsiteX67" fmla="*/ 2238233 w 2292824"/>
              <a:gd name="connsiteY67" fmla="*/ 7451 h 2388985"/>
              <a:gd name="connsiteX68" fmla="*/ 2258704 w 2292824"/>
              <a:gd name="connsiteY68" fmla="*/ 627 h 2388985"/>
              <a:gd name="connsiteX69" fmla="*/ 2292824 w 2292824"/>
              <a:gd name="connsiteY69" fmla="*/ 627 h 238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292824" h="2388985">
                <a:moveTo>
                  <a:pt x="0" y="2388985"/>
                </a:moveTo>
                <a:cubicBezTo>
                  <a:pt x="5418" y="2334805"/>
                  <a:pt x="7413" y="2312331"/>
                  <a:pt x="13648" y="2259331"/>
                </a:cubicBezTo>
                <a:cubicBezTo>
                  <a:pt x="23430" y="2176180"/>
                  <a:pt x="17032" y="2233945"/>
                  <a:pt x="27295" y="2156973"/>
                </a:cubicBezTo>
                <a:cubicBezTo>
                  <a:pt x="29719" y="2138795"/>
                  <a:pt x="31525" y="2120536"/>
                  <a:pt x="34119" y="2102382"/>
                </a:cubicBezTo>
                <a:cubicBezTo>
                  <a:pt x="36076" y="2088685"/>
                  <a:pt x="38986" y="2075136"/>
                  <a:pt x="40943" y="2061439"/>
                </a:cubicBezTo>
                <a:cubicBezTo>
                  <a:pt x="43537" y="2043285"/>
                  <a:pt x="44752" y="2024937"/>
                  <a:pt x="47767" y="2006848"/>
                </a:cubicBezTo>
                <a:cubicBezTo>
                  <a:pt x="49309" y="1997597"/>
                  <a:pt x="52626" y="1988723"/>
                  <a:pt x="54591" y="1979552"/>
                </a:cubicBezTo>
                <a:cubicBezTo>
                  <a:pt x="59451" y="1956870"/>
                  <a:pt x="63690" y="1934059"/>
                  <a:pt x="68239" y="1911313"/>
                </a:cubicBezTo>
                <a:cubicBezTo>
                  <a:pt x="70514" y="1899940"/>
                  <a:pt x="72250" y="1888446"/>
                  <a:pt x="75063" y="1877194"/>
                </a:cubicBezTo>
                <a:cubicBezTo>
                  <a:pt x="77337" y="1868095"/>
                  <a:pt x="80158" y="1859116"/>
                  <a:pt x="81886" y="1849898"/>
                </a:cubicBezTo>
                <a:cubicBezTo>
                  <a:pt x="88321" y="1815577"/>
                  <a:pt x="93930" y="1770414"/>
                  <a:pt x="102358" y="1733892"/>
                </a:cubicBezTo>
                <a:cubicBezTo>
                  <a:pt x="115213" y="1678186"/>
                  <a:pt x="113358" y="1687247"/>
                  <a:pt x="129654" y="1638358"/>
                </a:cubicBezTo>
                <a:lnTo>
                  <a:pt x="143301" y="1597415"/>
                </a:lnTo>
                <a:cubicBezTo>
                  <a:pt x="145576" y="1590591"/>
                  <a:pt x="148565" y="1583965"/>
                  <a:pt x="150125" y="1576943"/>
                </a:cubicBezTo>
                <a:cubicBezTo>
                  <a:pt x="154674" y="1556471"/>
                  <a:pt x="157606" y="1535572"/>
                  <a:pt x="163773" y="1515528"/>
                </a:cubicBezTo>
                <a:cubicBezTo>
                  <a:pt x="175832" y="1476335"/>
                  <a:pt x="193450" y="1438951"/>
                  <a:pt x="204716" y="1399522"/>
                </a:cubicBezTo>
                <a:cubicBezTo>
                  <a:pt x="209265" y="1383600"/>
                  <a:pt x="214007" y="1367731"/>
                  <a:pt x="218364" y="1351755"/>
                </a:cubicBezTo>
                <a:cubicBezTo>
                  <a:pt x="220988" y="1342136"/>
                  <a:pt x="226782" y="1314448"/>
                  <a:pt x="232012" y="1303988"/>
                </a:cubicBezTo>
                <a:cubicBezTo>
                  <a:pt x="235680" y="1296652"/>
                  <a:pt x="241111" y="1290340"/>
                  <a:pt x="245660" y="1283516"/>
                </a:cubicBezTo>
                <a:cubicBezTo>
                  <a:pt x="261900" y="1234792"/>
                  <a:pt x="251327" y="1254543"/>
                  <a:pt x="272955" y="1222101"/>
                </a:cubicBezTo>
                <a:cubicBezTo>
                  <a:pt x="276770" y="1206842"/>
                  <a:pt x="286781" y="1163832"/>
                  <a:pt x="293427" y="1153863"/>
                </a:cubicBezTo>
                <a:cubicBezTo>
                  <a:pt x="297976" y="1147039"/>
                  <a:pt x="303406" y="1140726"/>
                  <a:pt x="307074" y="1133391"/>
                </a:cubicBezTo>
                <a:cubicBezTo>
                  <a:pt x="320357" y="1106823"/>
                  <a:pt x="307598" y="1116246"/>
                  <a:pt x="320722" y="1085624"/>
                </a:cubicBezTo>
                <a:cubicBezTo>
                  <a:pt x="323953" y="1078086"/>
                  <a:pt x="330933" y="1072599"/>
                  <a:pt x="334370" y="1065152"/>
                </a:cubicBezTo>
                <a:cubicBezTo>
                  <a:pt x="344636" y="1042908"/>
                  <a:pt x="352567" y="1019659"/>
                  <a:pt x="361666" y="996913"/>
                </a:cubicBezTo>
                <a:cubicBezTo>
                  <a:pt x="366215" y="985540"/>
                  <a:pt x="371440" y="974414"/>
                  <a:pt x="375313" y="962794"/>
                </a:cubicBezTo>
                <a:cubicBezTo>
                  <a:pt x="377588" y="955970"/>
                  <a:pt x="379303" y="948934"/>
                  <a:pt x="382137" y="942322"/>
                </a:cubicBezTo>
                <a:cubicBezTo>
                  <a:pt x="386144" y="932972"/>
                  <a:pt x="391708" y="924346"/>
                  <a:pt x="395785" y="915027"/>
                </a:cubicBezTo>
                <a:cubicBezTo>
                  <a:pt x="454506" y="780808"/>
                  <a:pt x="405137" y="882673"/>
                  <a:pt x="457200" y="778549"/>
                </a:cubicBezTo>
                <a:cubicBezTo>
                  <a:pt x="461749" y="769451"/>
                  <a:pt x="465615" y="759977"/>
                  <a:pt x="470848" y="751254"/>
                </a:cubicBezTo>
                <a:cubicBezTo>
                  <a:pt x="477672" y="739881"/>
                  <a:pt x="484290" y="728381"/>
                  <a:pt x="491319" y="717134"/>
                </a:cubicBezTo>
                <a:cubicBezTo>
                  <a:pt x="495666" y="710179"/>
                  <a:pt x="500898" y="703784"/>
                  <a:pt x="504967" y="696663"/>
                </a:cubicBezTo>
                <a:cubicBezTo>
                  <a:pt x="510014" y="687831"/>
                  <a:pt x="513224" y="677993"/>
                  <a:pt x="518615" y="669367"/>
                </a:cubicBezTo>
                <a:cubicBezTo>
                  <a:pt x="524643" y="659723"/>
                  <a:pt x="532564" y="651389"/>
                  <a:pt x="539086" y="642072"/>
                </a:cubicBezTo>
                <a:cubicBezTo>
                  <a:pt x="622487" y="522928"/>
                  <a:pt x="518526" y="669502"/>
                  <a:pt x="586854" y="567009"/>
                </a:cubicBezTo>
                <a:cubicBezTo>
                  <a:pt x="593163" y="557546"/>
                  <a:pt x="601016" y="549176"/>
                  <a:pt x="607325" y="539713"/>
                </a:cubicBezTo>
                <a:cubicBezTo>
                  <a:pt x="636953" y="495270"/>
                  <a:pt x="613709" y="514986"/>
                  <a:pt x="648268" y="491946"/>
                </a:cubicBezTo>
                <a:cubicBezTo>
                  <a:pt x="652817" y="485122"/>
                  <a:pt x="655744" y="476875"/>
                  <a:pt x="661916" y="471475"/>
                </a:cubicBezTo>
                <a:cubicBezTo>
                  <a:pt x="694415" y="443039"/>
                  <a:pt x="696237" y="445835"/>
                  <a:pt x="730155" y="437355"/>
                </a:cubicBezTo>
                <a:cubicBezTo>
                  <a:pt x="819702" y="370195"/>
                  <a:pt x="710932" y="447276"/>
                  <a:pt x="777922" y="410060"/>
                </a:cubicBezTo>
                <a:cubicBezTo>
                  <a:pt x="792261" y="402094"/>
                  <a:pt x="803305" y="387951"/>
                  <a:pt x="818866" y="382764"/>
                </a:cubicBezTo>
                <a:cubicBezTo>
                  <a:pt x="924502" y="347551"/>
                  <a:pt x="815395" y="387911"/>
                  <a:pt x="880280" y="355469"/>
                </a:cubicBezTo>
                <a:cubicBezTo>
                  <a:pt x="886714" y="352252"/>
                  <a:pt x="894318" y="351862"/>
                  <a:pt x="900752" y="348645"/>
                </a:cubicBezTo>
                <a:cubicBezTo>
                  <a:pt x="908088" y="344977"/>
                  <a:pt x="914103" y="339066"/>
                  <a:pt x="921224" y="334997"/>
                </a:cubicBezTo>
                <a:cubicBezTo>
                  <a:pt x="930056" y="329950"/>
                  <a:pt x="939687" y="326396"/>
                  <a:pt x="948519" y="321349"/>
                </a:cubicBezTo>
                <a:cubicBezTo>
                  <a:pt x="974031" y="306771"/>
                  <a:pt x="971654" y="301528"/>
                  <a:pt x="1003110" y="287230"/>
                </a:cubicBezTo>
                <a:cubicBezTo>
                  <a:pt x="1028116" y="275864"/>
                  <a:pt x="1041787" y="275853"/>
                  <a:pt x="1064525" y="266758"/>
                </a:cubicBezTo>
                <a:cubicBezTo>
                  <a:pt x="1079290" y="260852"/>
                  <a:pt x="1102311" y="250869"/>
                  <a:pt x="1119116" y="246286"/>
                </a:cubicBezTo>
                <a:cubicBezTo>
                  <a:pt x="1137212" y="241351"/>
                  <a:pt x="1155510" y="237188"/>
                  <a:pt x="1173707" y="232639"/>
                </a:cubicBezTo>
                <a:cubicBezTo>
                  <a:pt x="1182806" y="230364"/>
                  <a:pt x="1192106" y="228781"/>
                  <a:pt x="1201003" y="225815"/>
                </a:cubicBezTo>
                <a:cubicBezTo>
                  <a:pt x="1230417" y="216010"/>
                  <a:pt x="1237580" y="213040"/>
                  <a:pt x="1276066" y="205343"/>
                </a:cubicBezTo>
                <a:cubicBezTo>
                  <a:pt x="1276484" y="205259"/>
                  <a:pt x="1352938" y="191092"/>
                  <a:pt x="1371600" y="184872"/>
                </a:cubicBezTo>
                <a:cubicBezTo>
                  <a:pt x="1383221" y="180999"/>
                  <a:pt x="1394250" y="175525"/>
                  <a:pt x="1405719" y="171224"/>
                </a:cubicBezTo>
                <a:cubicBezTo>
                  <a:pt x="1412454" y="168698"/>
                  <a:pt x="1419456" y="166926"/>
                  <a:pt x="1426191" y="164400"/>
                </a:cubicBezTo>
                <a:cubicBezTo>
                  <a:pt x="1447461" y="156424"/>
                  <a:pt x="1467869" y="148382"/>
                  <a:pt x="1487606" y="137104"/>
                </a:cubicBezTo>
                <a:cubicBezTo>
                  <a:pt x="1494726" y="133035"/>
                  <a:pt x="1500583" y="126788"/>
                  <a:pt x="1508077" y="123457"/>
                </a:cubicBezTo>
                <a:cubicBezTo>
                  <a:pt x="1521223" y="117614"/>
                  <a:pt x="1535373" y="114358"/>
                  <a:pt x="1549021" y="109809"/>
                </a:cubicBezTo>
                <a:lnTo>
                  <a:pt x="1569492" y="102985"/>
                </a:lnTo>
                <a:cubicBezTo>
                  <a:pt x="1576316" y="100710"/>
                  <a:pt x="1582785" y="96610"/>
                  <a:pt x="1589964" y="96161"/>
                </a:cubicBezTo>
                <a:cubicBezTo>
                  <a:pt x="1699213" y="89333"/>
                  <a:pt x="1674478" y="92641"/>
                  <a:pt x="1760561" y="82513"/>
                </a:cubicBezTo>
                <a:cubicBezTo>
                  <a:pt x="1778774" y="80370"/>
                  <a:pt x="1797063" y="78704"/>
                  <a:pt x="1815152" y="75689"/>
                </a:cubicBezTo>
                <a:cubicBezTo>
                  <a:pt x="1824403" y="74147"/>
                  <a:pt x="1833178" y="70292"/>
                  <a:pt x="1842448" y="68866"/>
                </a:cubicBezTo>
                <a:cubicBezTo>
                  <a:pt x="1862806" y="65734"/>
                  <a:pt x="1883391" y="64317"/>
                  <a:pt x="1903863" y="62042"/>
                </a:cubicBezTo>
                <a:cubicBezTo>
                  <a:pt x="1966562" y="41141"/>
                  <a:pt x="1898193" y="61937"/>
                  <a:pt x="2047164" y="48394"/>
                </a:cubicBezTo>
                <a:cubicBezTo>
                  <a:pt x="2056504" y="47545"/>
                  <a:pt x="2065209" y="43112"/>
                  <a:pt x="2074460" y="41570"/>
                </a:cubicBezTo>
                <a:cubicBezTo>
                  <a:pt x="2092549" y="38555"/>
                  <a:pt x="2110854" y="37021"/>
                  <a:pt x="2129051" y="34746"/>
                </a:cubicBezTo>
                <a:cubicBezTo>
                  <a:pt x="2214430" y="13400"/>
                  <a:pt x="2108251" y="40687"/>
                  <a:pt x="2176818" y="21098"/>
                </a:cubicBezTo>
                <a:cubicBezTo>
                  <a:pt x="2225849" y="7090"/>
                  <a:pt x="2181952" y="21522"/>
                  <a:pt x="2238233" y="7451"/>
                </a:cubicBezTo>
                <a:cubicBezTo>
                  <a:pt x="2245211" y="5706"/>
                  <a:pt x="2251567" y="1519"/>
                  <a:pt x="2258704" y="627"/>
                </a:cubicBezTo>
                <a:cubicBezTo>
                  <a:pt x="2269990" y="-784"/>
                  <a:pt x="2281451" y="627"/>
                  <a:pt x="2292824" y="627"/>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258DCF1-7885-8573-4254-123F555BF694}"/>
              </a:ext>
            </a:extLst>
          </p:cNvPr>
          <p:cNvCxnSpPr>
            <a:cxnSpLocks noChangeAspect="1"/>
          </p:cNvCxnSpPr>
          <p:nvPr/>
        </p:nvCxnSpPr>
        <p:spPr>
          <a:xfrm flipV="1">
            <a:off x="5916531" y="2295324"/>
            <a:ext cx="1396395" cy="1396395"/>
          </a:xfrm>
          <a:prstGeom prst="line">
            <a:avLst/>
          </a:prstGeom>
          <a:noFill/>
          <a:ln w="12700" cap="flat" cmpd="sng" algn="ctr">
            <a:solidFill>
              <a:srgbClr val="00B050"/>
            </a:solidFill>
            <a:prstDash val="dash"/>
          </a:ln>
          <a:effectLst/>
        </p:spPr>
      </p:cxnSp>
      <p:sp>
        <p:nvSpPr>
          <p:cNvPr id="10" name="TextBox 9">
            <a:extLst>
              <a:ext uri="{FF2B5EF4-FFF2-40B4-BE49-F238E27FC236}">
                <a16:creationId xmlns:a16="http://schemas.microsoft.com/office/drawing/2014/main" id="{D5BFB7DA-E5A2-C9C4-B49F-A5D520FA31A4}"/>
              </a:ext>
            </a:extLst>
          </p:cNvPr>
          <p:cNvSpPr txBox="1"/>
          <p:nvPr/>
        </p:nvSpPr>
        <p:spPr>
          <a:xfrm>
            <a:off x="206998" y="3575163"/>
            <a:ext cx="4679994" cy="307777"/>
          </a:xfrm>
          <a:prstGeom prst="rect">
            <a:avLst/>
          </a:prstGeom>
          <a:noFill/>
        </p:spPr>
        <p:txBody>
          <a:bodyPr wrap="square" rtlCol="0">
            <a:spAutoFit/>
          </a:bodyPr>
          <a:lstStyle/>
          <a:p>
            <a:pPr defTabSz="457123"/>
            <a:r>
              <a:rPr lang="en-US" sz="1400" dirty="0">
                <a:solidFill>
                  <a:srgbClr val="A31B31"/>
                </a:solidFill>
                <a:latin typeface="Source Sans Pro Light" panose="020B0403030403020204" pitchFamily="34" charset="0"/>
                <a:ea typeface="Source Sans Pro Light" panose="020B0403030403020204" pitchFamily="34" charset="0"/>
              </a:rPr>
              <a:t>E(u)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tp</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p</a:t>
            </a:r>
            <a:r>
              <a:rPr lang="en-US" sz="1400" dirty="0">
                <a:solidFill>
                  <a:srgbClr val="A31B31"/>
                </a:solidFill>
                <a:latin typeface="Source Sans Pro Light" panose="020B0403030403020204" pitchFamily="34" charset="0"/>
                <a:ea typeface="Source Sans Pro Light" panose="020B0403030403020204" pitchFamily="34" charset="0"/>
              </a:rPr>
              <a:t>*1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fn</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p</a:t>
            </a:r>
            <a:r>
              <a:rPr lang="en-US" sz="1400" dirty="0">
                <a:solidFill>
                  <a:srgbClr val="A31B31"/>
                </a:solidFill>
                <a:latin typeface="Source Sans Pro Light" panose="020B0403030403020204" pitchFamily="34" charset="0"/>
                <a:ea typeface="Source Sans Pro Light" panose="020B0403030403020204" pitchFamily="34" charset="0"/>
              </a:rPr>
              <a:t>*(1-1)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fp</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n</a:t>
            </a:r>
            <a:r>
              <a:rPr lang="en-US" sz="1400" dirty="0">
                <a:solidFill>
                  <a:srgbClr val="A31B31"/>
                </a:solidFill>
                <a:latin typeface="Source Sans Pro Light" panose="020B0403030403020204" pitchFamily="34" charset="0"/>
                <a:ea typeface="Source Sans Pro Light" panose="020B0403030403020204" pitchFamily="34" charset="0"/>
              </a:rPr>
              <a:t>*1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tn</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n</a:t>
            </a:r>
            <a:r>
              <a:rPr lang="en-US" sz="1400" dirty="0">
                <a:solidFill>
                  <a:srgbClr val="A31B31"/>
                </a:solidFill>
                <a:latin typeface="Source Sans Pro Light" panose="020B0403030403020204" pitchFamily="34" charset="0"/>
                <a:ea typeface="Source Sans Pro Light" panose="020B0403030403020204" pitchFamily="34" charset="0"/>
              </a:rPr>
              <a:t>*(1-1) </a:t>
            </a:r>
          </a:p>
        </p:txBody>
      </p:sp>
      <p:sp>
        <p:nvSpPr>
          <p:cNvPr id="13" name="TextBox 12">
            <a:extLst>
              <a:ext uri="{FF2B5EF4-FFF2-40B4-BE49-F238E27FC236}">
                <a16:creationId xmlns:a16="http://schemas.microsoft.com/office/drawing/2014/main" id="{6D8C5105-B62C-29B9-026C-55D6C1F7AB69}"/>
              </a:ext>
            </a:extLst>
          </p:cNvPr>
          <p:cNvSpPr txBox="1"/>
          <p:nvPr/>
        </p:nvSpPr>
        <p:spPr>
          <a:xfrm>
            <a:off x="206998" y="3882940"/>
            <a:ext cx="4679994" cy="307777"/>
          </a:xfrm>
          <a:prstGeom prst="rect">
            <a:avLst/>
          </a:prstGeom>
          <a:noFill/>
        </p:spPr>
        <p:txBody>
          <a:bodyPr wrap="square" rtlCol="0">
            <a:spAutoFit/>
          </a:bodyPr>
          <a:lstStyle/>
          <a:p>
            <a:pPr defTabSz="457123"/>
            <a:r>
              <a:rPr lang="en-US" sz="1400" dirty="0">
                <a:solidFill>
                  <a:srgbClr val="A31B31"/>
                </a:solidFill>
                <a:latin typeface="Source Sans Pro Light" panose="020B0403030403020204" pitchFamily="34" charset="0"/>
                <a:ea typeface="Source Sans Pro Light" panose="020B0403030403020204" pitchFamily="34" charset="0"/>
              </a:rPr>
              <a:t>E(u)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tp</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p</a:t>
            </a:r>
            <a:r>
              <a:rPr lang="en-US" sz="1400" dirty="0">
                <a:solidFill>
                  <a:srgbClr val="A31B31"/>
                </a:solidFill>
                <a:latin typeface="Source Sans Pro Light" panose="020B0403030403020204" pitchFamily="34" charset="0"/>
                <a:ea typeface="Source Sans Pro Light" panose="020B0403030403020204" pitchFamily="34" charset="0"/>
              </a:rPr>
              <a:t> + </a:t>
            </a:r>
            <a:r>
              <a:rPr lang="en-US" sz="1400" dirty="0" err="1">
                <a:solidFill>
                  <a:srgbClr val="A31B31"/>
                </a:solidFill>
                <a:latin typeface="Source Sans Pro Light" panose="020B0403030403020204" pitchFamily="34" charset="0"/>
                <a:ea typeface="Source Sans Pro Light" panose="020B0403030403020204" pitchFamily="34" charset="0"/>
              </a:rPr>
              <a:t>u</a:t>
            </a:r>
            <a:r>
              <a:rPr lang="en-US" sz="1400" baseline="-25000" dirty="0" err="1">
                <a:solidFill>
                  <a:srgbClr val="A31B31"/>
                </a:solidFill>
                <a:latin typeface="Source Sans Pro Light" panose="020B0403030403020204" pitchFamily="34" charset="0"/>
                <a:ea typeface="Source Sans Pro Light" panose="020B0403030403020204" pitchFamily="34" charset="0"/>
              </a:rPr>
              <a:t>fp</a:t>
            </a:r>
            <a:r>
              <a:rPr lang="en-US" sz="1400" dirty="0">
                <a:solidFill>
                  <a:srgbClr val="A31B31"/>
                </a:solidFill>
                <a:latin typeface="Source Sans Pro Light" panose="020B0403030403020204" pitchFamily="34" charset="0"/>
                <a:ea typeface="Source Sans Pro Light" panose="020B0403030403020204" pitchFamily="34" charset="0"/>
              </a:rPr>
              <a:t>* </a:t>
            </a:r>
            <a:r>
              <a:rPr lang="en-US" sz="1400" dirty="0" err="1">
                <a:solidFill>
                  <a:srgbClr val="A31B31"/>
                </a:solidFill>
                <a:latin typeface="Source Sans Pro Light" panose="020B0403030403020204" pitchFamily="34" charset="0"/>
                <a:ea typeface="Source Sans Pro Light" panose="020B0403030403020204" pitchFamily="34" charset="0"/>
              </a:rPr>
              <a:t>r</a:t>
            </a:r>
            <a:r>
              <a:rPr lang="en-US" sz="1400" baseline="-25000" dirty="0" err="1">
                <a:solidFill>
                  <a:srgbClr val="A31B31"/>
                </a:solidFill>
                <a:latin typeface="Source Sans Pro Light" panose="020B0403030403020204" pitchFamily="34" charset="0"/>
                <a:ea typeface="Source Sans Pro Light" panose="020B0403030403020204" pitchFamily="34" charset="0"/>
              </a:rPr>
              <a:t>n</a:t>
            </a:r>
            <a:endParaRPr lang="en-US" sz="1400" dirty="0">
              <a:solidFill>
                <a:srgbClr val="A31B31"/>
              </a:solidFill>
              <a:latin typeface="Source Sans Pro Light" panose="020B0403030403020204" pitchFamily="34" charset="0"/>
              <a:ea typeface="Source Sans Pro Light" panose="020B0403030403020204" pitchFamily="34" charset="0"/>
            </a:endParaRPr>
          </a:p>
        </p:txBody>
      </p:sp>
      <p:sp>
        <p:nvSpPr>
          <p:cNvPr id="14" name="TextBox 13">
            <a:extLst>
              <a:ext uri="{FF2B5EF4-FFF2-40B4-BE49-F238E27FC236}">
                <a16:creationId xmlns:a16="http://schemas.microsoft.com/office/drawing/2014/main" id="{ED906C5E-0B87-C0EC-D507-77DBCD19109F}"/>
              </a:ext>
            </a:extLst>
          </p:cNvPr>
          <p:cNvSpPr txBox="1"/>
          <p:nvPr/>
        </p:nvSpPr>
        <p:spPr>
          <a:xfrm>
            <a:off x="206998" y="4190717"/>
            <a:ext cx="4679994" cy="307777"/>
          </a:xfrm>
          <a:prstGeom prst="rect">
            <a:avLst/>
          </a:prstGeom>
          <a:noFill/>
        </p:spPr>
        <p:txBody>
          <a:bodyPr wrap="square" rtlCol="0">
            <a:spAutoFit/>
          </a:bodyPr>
          <a:lstStyle/>
          <a:p>
            <a:pPr defTabSz="457123"/>
            <a:r>
              <a:rPr lang="en-US" sz="1400" dirty="0">
                <a:solidFill>
                  <a:srgbClr val="A31B31"/>
                </a:solidFill>
                <a:latin typeface="Source Sans Pro Light" panose="020B0403030403020204" pitchFamily="34" charset="0"/>
                <a:ea typeface="Source Sans Pro Light" panose="020B0403030403020204" pitchFamily="34" charset="0"/>
              </a:rPr>
              <a:t>E(u) = 100*5 + 2*95</a:t>
            </a:r>
          </a:p>
        </p:txBody>
      </p:sp>
      <p:sp>
        <p:nvSpPr>
          <p:cNvPr id="15" name="TextBox 14">
            <a:extLst>
              <a:ext uri="{FF2B5EF4-FFF2-40B4-BE49-F238E27FC236}">
                <a16:creationId xmlns:a16="http://schemas.microsoft.com/office/drawing/2014/main" id="{1A25A884-C43C-4E59-CAA2-36C3A9799764}"/>
              </a:ext>
            </a:extLst>
          </p:cNvPr>
          <p:cNvSpPr txBox="1"/>
          <p:nvPr/>
        </p:nvSpPr>
        <p:spPr>
          <a:xfrm>
            <a:off x="206998" y="4498494"/>
            <a:ext cx="4679994" cy="307777"/>
          </a:xfrm>
          <a:prstGeom prst="rect">
            <a:avLst/>
          </a:prstGeom>
          <a:noFill/>
        </p:spPr>
        <p:txBody>
          <a:bodyPr wrap="square" rtlCol="0">
            <a:spAutoFit/>
          </a:bodyPr>
          <a:lstStyle/>
          <a:p>
            <a:pPr defTabSz="457123"/>
            <a:r>
              <a:rPr lang="en-US" sz="1400" dirty="0">
                <a:solidFill>
                  <a:srgbClr val="A31B31"/>
                </a:solidFill>
                <a:latin typeface="Source Sans Pro Light" panose="020B0403030403020204" pitchFamily="34" charset="0"/>
                <a:ea typeface="Source Sans Pro Light" panose="020B0403030403020204" pitchFamily="34" charset="0"/>
              </a:rPr>
              <a:t>E(u) = 690</a:t>
            </a:r>
          </a:p>
        </p:txBody>
      </p:sp>
      <p:sp>
        <p:nvSpPr>
          <p:cNvPr id="16" name="TextBox 15">
            <a:extLst>
              <a:ext uri="{FF2B5EF4-FFF2-40B4-BE49-F238E27FC236}">
                <a16:creationId xmlns:a16="http://schemas.microsoft.com/office/drawing/2014/main" id="{92C7A19C-7E03-11C0-C7DB-6CB285F24331}"/>
              </a:ext>
            </a:extLst>
          </p:cNvPr>
          <p:cNvSpPr txBox="1"/>
          <p:nvPr/>
        </p:nvSpPr>
        <p:spPr>
          <a:xfrm>
            <a:off x="206998" y="4806271"/>
            <a:ext cx="4679994" cy="307777"/>
          </a:xfrm>
          <a:prstGeom prst="rect">
            <a:avLst/>
          </a:prstGeom>
          <a:noFill/>
        </p:spPr>
        <p:txBody>
          <a:bodyPr wrap="square" rtlCol="0">
            <a:spAutoFit/>
          </a:bodyPr>
          <a:lstStyle/>
          <a:p>
            <a:pPr defTabSz="457123"/>
            <a:r>
              <a:rPr lang="en-US" sz="1400" dirty="0">
                <a:solidFill>
                  <a:srgbClr val="A31B31"/>
                </a:solidFill>
                <a:latin typeface="Source Sans Pro Light" panose="020B0403030403020204" pitchFamily="34" charset="0"/>
                <a:ea typeface="Source Sans Pro Light" panose="020B0403030403020204" pitchFamily="34" charset="0"/>
              </a:rPr>
              <a:t>690 = 100*5*TPR + 200* 5*(1-TPR) + 2* 95*FPR + 1*95*(1-FPR) </a:t>
            </a:r>
          </a:p>
        </p:txBody>
      </p:sp>
    </p:spTree>
    <p:extLst>
      <p:ext uri="{BB962C8B-B14F-4D97-AF65-F5344CB8AC3E}">
        <p14:creationId xmlns:p14="http://schemas.microsoft.com/office/powerpoint/2010/main" val="27818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 grpId="0" animBg="1"/>
      <p:bldP spid="10" grpId="0"/>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4">
            <a:extLst>
              <a:ext uri="{FF2B5EF4-FFF2-40B4-BE49-F238E27FC236}">
                <a16:creationId xmlns:a16="http://schemas.microsoft.com/office/drawing/2014/main" id="{6A512E6A-EB92-F148-9C27-60D915EF34E0}"/>
              </a:ext>
            </a:extLst>
          </p:cNvPr>
          <p:cNvSpPr>
            <a:spLocks noGrp="1"/>
          </p:cNvSpPr>
          <p:nvPr>
            <p:ph type="title"/>
          </p:nvPr>
        </p:nvSpPr>
        <p:spPr>
          <a:xfrm>
            <a:off x="-1" y="241906"/>
            <a:ext cx="9144000" cy="1143000"/>
          </a:xfrm>
        </p:spPr>
        <p:txBody>
          <a:bodyPr>
            <a:normAutofit fontScale="90000"/>
          </a:bodyPr>
          <a:lstStyle/>
          <a:p>
            <a:pPr algn="ctr"/>
            <a:r>
              <a:rPr lang="en-US" dirty="0"/>
              <a:t>What is the achievable utility, </a:t>
            </a:r>
            <a:br>
              <a:rPr lang="en-US" dirty="0"/>
            </a:br>
            <a:r>
              <a:rPr lang="en-US" dirty="0"/>
              <a:t>given work capacity?</a:t>
            </a:r>
          </a:p>
        </p:txBody>
      </p:sp>
      <p:sp>
        <p:nvSpPr>
          <p:cNvPr id="7" name="Title 1">
            <a:extLst>
              <a:ext uri="{FF2B5EF4-FFF2-40B4-BE49-F238E27FC236}">
                <a16:creationId xmlns:a16="http://schemas.microsoft.com/office/drawing/2014/main" id="{CD6A1DDD-560D-46A8-65FC-3464FF5AA4BA}"/>
              </a:ext>
            </a:extLst>
          </p:cNvPr>
          <p:cNvSpPr txBox="1">
            <a:spLocks/>
          </p:cNvSpPr>
          <p:nvPr/>
        </p:nvSpPr>
        <p:spPr>
          <a:xfrm>
            <a:off x="704512" y="6139055"/>
            <a:ext cx="7734975" cy="476573"/>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algn="ctr">
              <a:defRPr/>
            </a:pPr>
            <a:r>
              <a:rPr lang="en-US" sz="1100" i="1" dirty="0">
                <a:solidFill>
                  <a:srgbClr val="55565A"/>
                </a:solidFill>
              </a:rPr>
              <a:t>A framework for making predictive models useful in practice</a:t>
            </a:r>
            <a:br>
              <a:rPr lang="en-US" sz="1100" i="1" dirty="0">
                <a:solidFill>
                  <a:srgbClr val="55565A"/>
                </a:solidFill>
              </a:rPr>
            </a:br>
            <a:r>
              <a:rPr lang="en-US" sz="1100" dirty="0">
                <a:solidFill>
                  <a:srgbClr val="55565A"/>
                </a:solidFill>
              </a:rPr>
              <a:t>Kenneth Jung et al.  https://</a:t>
            </a:r>
            <a:r>
              <a:rPr lang="en-US" sz="1100" dirty="0" err="1">
                <a:solidFill>
                  <a:srgbClr val="55565A"/>
                </a:solidFill>
              </a:rPr>
              <a:t>doi.org</a:t>
            </a:r>
            <a:r>
              <a:rPr lang="en-US" sz="1100" dirty="0">
                <a:solidFill>
                  <a:srgbClr val="55565A"/>
                </a:solidFill>
              </a:rPr>
              <a:t>/10.1093/</a:t>
            </a:r>
            <a:r>
              <a:rPr lang="en-US" sz="1100" dirty="0" err="1">
                <a:solidFill>
                  <a:srgbClr val="55565A"/>
                </a:solidFill>
              </a:rPr>
              <a:t>jamia</a:t>
            </a:r>
            <a:r>
              <a:rPr lang="en-US" sz="1100" dirty="0">
                <a:solidFill>
                  <a:srgbClr val="55565A"/>
                </a:solidFill>
              </a:rPr>
              <a:t>/ocaa318</a:t>
            </a:r>
          </a:p>
        </p:txBody>
      </p:sp>
      <p:sp>
        <p:nvSpPr>
          <p:cNvPr id="8" name="TextBox 7">
            <a:extLst>
              <a:ext uri="{FF2B5EF4-FFF2-40B4-BE49-F238E27FC236}">
                <a16:creationId xmlns:a16="http://schemas.microsoft.com/office/drawing/2014/main" id="{7CF64732-BEDF-0C01-F299-B4A9DA0CA172}"/>
              </a:ext>
            </a:extLst>
          </p:cNvPr>
          <p:cNvSpPr txBox="1"/>
          <p:nvPr/>
        </p:nvSpPr>
        <p:spPr>
          <a:xfrm>
            <a:off x="3424089" y="5754034"/>
            <a:ext cx="2295821" cy="338554"/>
          </a:xfrm>
          <a:prstGeom prst="rect">
            <a:avLst/>
          </a:prstGeom>
          <a:noFill/>
        </p:spPr>
        <p:txBody>
          <a:bodyPr wrap="none" rtlCol="0">
            <a:spAutoFit/>
          </a:bodyPr>
          <a:lstStyle/>
          <a:p>
            <a:r>
              <a:rPr lang="en-US" sz="1600" dirty="0">
                <a:solidFill>
                  <a:srgbClr val="000000"/>
                </a:solidFill>
                <a:latin typeface="Source Sans Pro Light" panose="020B0403030403020204" pitchFamily="34" charset="0"/>
                <a:ea typeface="Source Sans Pro Light" panose="020B0403030403020204" pitchFamily="34" charset="0"/>
              </a:rPr>
              <a:t>Rank ordered list of cases</a:t>
            </a:r>
          </a:p>
        </p:txBody>
      </p:sp>
      <p:sp>
        <p:nvSpPr>
          <p:cNvPr id="9" name="TextBox 8">
            <a:extLst>
              <a:ext uri="{FF2B5EF4-FFF2-40B4-BE49-F238E27FC236}">
                <a16:creationId xmlns:a16="http://schemas.microsoft.com/office/drawing/2014/main" id="{BF10735D-142E-C31C-F40F-0E91D398F304}"/>
              </a:ext>
            </a:extLst>
          </p:cNvPr>
          <p:cNvSpPr txBox="1"/>
          <p:nvPr/>
        </p:nvSpPr>
        <p:spPr>
          <a:xfrm rot="16200000">
            <a:off x="302182" y="3769909"/>
            <a:ext cx="1674008" cy="338554"/>
          </a:xfrm>
          <a:prstGeom prst="rect">
            <a:avLst/>
          </a:prstGeom>
          <a:noFill/>
        </p:spPr>
        <p:txBody>
          <a:bodyPr wrap="square" rtlCol="0">
            <a:spAutoFit/>
          </a:bodyPr>
          <a:lstStyle/>
          <a:p>
            <a:r>
              <a:rPr lang="en-US" sz="1600" dirty="0">
                <a:solidFill>
                  <a:srgbClr val="000000"/>
                </a:solidFill>
                <a:latin typeface="Source Sans Pro Light" panose="020B0403030403020204" pitchFamily="34" charset="0"/>
                <a:ea typeface="Source Sans Pro Light" panose="020B0403030403020204" pitchFamily="34" charset="0"/>
              </a:rPr>
              <a:t>Utility per patient</a:t>
            </a:r>
          </a:p>
        </p:txBody>
      </p:sp>
      <p:pic>
        <p:nvPicPr>
          <p:cNvPr id="27" name="Google Shape;140;p18">
            <a:extLst>
              <a:ext uri="{FF2B5EF4-FFF2-40B4-BE49-F238E27FC236}">
                <a16:creationId xmlns:a16="http://schemas.microsoft.com/office/drawing/2014/main" id="{04ED2C27-9B7D-2A7E-9FEE-0166D5F3E1F3}"/>
              </a:ext>
            </a:extLst>
          </p:cNvPr>
          <p:cNvPicPr preferRelativeResize="0"/>
          <p:nvPr/>
        </p:nvPicPr>
        <p:blipFill rotWithShape="1">
          <a:blip r:embed="rId3">
            <a:alphaModFix/>
          </a:blip>
          <a:srcRect/>
          <a:stretch/>
        </p:blipFill>
        <p:spPr>
          <a:xfrm>
            <a:off x="1342787" y="1858678"/>
            <a:ext cx="6458426" cy="3907579"/>
          </a:xfrm>
          <a:prstGeom prst="rect">
            <a:avLst/>
          </a:prstGeom>
          <a:noFill/>
          <a:ln>
            <a:noFill/>
          </a:ln>
        </p:spPr>
      </p:pic>
      <p:sp>
        <p:nvSpPr>
          <p:cNvPr id="28" name="Google Shape;143;p18">
            <a:extLst>
              <a:ext uri="{FF2B5EF4-FFF2-40B4-BE49-F238E27FC236}">
                <a16:creationId xmlns:a16="http://schemas.microsoft.com/office/drawing/2014/main" id="{01165D78-10C7-9427-B2F5-C7E9D45047AF}"/>
              </a:ext>
            </a:extLst>
          </p:cNvPr>
          <p:cNvSpPr txBox="1"/>
          <p:nvPr/>
        </p:nvSpPr>
        <p:spPr>
          <a:xfrm>
            <a:off x="3868112" y="1892621"/>
            <a:ext cx="861427" cy="246221"/>
          </a:xfrm>
          <a:prstGeom prst="rect">
            <a:avLst/>
          </a:prstGeom>
          <a:noFill/>
          <a:ln>
            <a:noFill/>
          </a:ln>
        </p:spPr>
        <p:txBody>
          <a:bodyPr spcFirstLastPara="1" wrap="square" lIns="0" tIns="0" rIns="0" bIns="0" anchor="ctr" anchorCtr="0">
            <a:spAutoFit/>
          </a:bodyPr>
          <a:lstStyle/>
          <a:p>
            <a:r>
              <a:rPr lang="en" sz="1600" dirty="0">
                <a:solidFill>
                  <a:srgbClr val="0000FF"/>
                </a:solidFill>
                <a:latin typeface="Source Sans Pro Light" panose="020B0403030403020204" pitchFamily="34" charset="0"/>
                <a:ea typeface="Source Sans Pro Light" panose="020B0403030403020204" pitchFamily="34" charset="0"/>
                <a:cs typeface="Palatino Linotype"/>
                <a:sym typeface="Palatino Linotype"/>
              </a:rPr>
              <a:t>Max utility</a:t>
            </a:r>
            <a:endParaRPr sz="2000" dirty="0">
              <a:latin typeface="Source Sans Pro Light" panose="020B0403030403020204" pitchFamily="34" charset="0"/>
              <a:ea typeface="Source Sans Pro Light" panose="020B0403030403020204" pitchFamily="34" charset="0"/>
            </a:endParaRPr>
          </a:p>
        </p:txBody>
      </p:sp>
      <p:sp>
        <p:nvSpPr>
          <p:cNvPr id="29" name="Google Shape;145;p18">
            <a:extLst>
              <a:ext uri="{FF2B5EF4-FFF2-40B4-BE49-F238E27FC236}">
                <a16:creationId xmlns:a16="http://schemas.microsoft.com/office/drawing/2014/main" id="{C881FEE3-B1B0-F934-0D67-6C0E29984E5C}"/>
              </a:ext>
            </a:extLst>
          </p:cNvPr>
          <p:cNvSpPr txBox="1"/>
          <p:nvPr/>
        </p:nvSpPr>
        <p:spPr>
          <a:xfrm>
            <a:off x="3108238" y="3892032"/>
            <a:ext cx="2038552" cy="246221"/>
          </a:xfrm>
          <a:prstGeom prst="rect">
            <a:avLst/>
          </a:prstGeom>
          <a:noFill/>
          <a:ln>
            <a:noFill/>
          </a:ln>
        </p:spPr>
        <p:txBody>
          <a:bodyPr spcFirstLastPara="1" wrap="square" lIns="0" tIns="0" rIns="0" bIns="0" anchor="t" anchorCtr="0">
            <a:spAutoFit/>
          </a:bodyPr>
          <a:lstStyle/>
          <a:p>
            <a:r>
              <a:rPr lang="en" sz="1600" dirty="0">
                <a:solidFill>
                  <a:srgbClr val="00B050"/>
                </a:solidFill>
                <a:latin typeface="Source Sans Pro Light" panose="020B0403030403020204" pitchFamily="34" charset="0"/>
                <a:ea typeface="Source Sans Pro Light" panose="020B0403030403020204" pitchFamily="34" charset="0"/>
                <a:cs typeface="Palatino Linotype"/>
                <a:sym typeface="Palatino Linotype"/>
              </a:rPr>
              <a:t>Feasible given capacity</a:t>
            </a:r>
            <a:endParaRPr sz="2000" dirty="0">
              <a:latin typeface="Source Sans Pro Light" panose="020B0403030403020204" pitchFamily="34" charset="0"/>
              <a:ea typeface="Source Sans Pro Light" panose="020B0403030403020204" pitchFamily="34" charset="0"/>
            </a:endParaRPr>
          </a:p>
        </p:txBody>
      </p:sp>
      <p:cxnSp>
        <p:nvCxnSpPr>
          <p:cNvPr id="30" name="Google Shape;147;p18">
            <a:extLst>
              <a:ext uri="{FF2B5EF4-FFF2-40B4-BE49-F238E27FC236}">
                <a16:creationId xmlns:a16="http://schemas.microsoft.com/office/drawing/2014/main" id="{2F69F47C-95A3-5398-DE4A-E8AA9304AFC1}"/>
              </a:ext>
            </a:extLst>
          </p:cNvPr>
          <p:cNvCxnSpPr>
            <a:cxnSpLocks/>
            <a:stCxn id="29" idx="1"/>
          </p:cNvCxnSpPr>
          <p:nvPr/>
        </p:nvCxnSpPr>
        <p:spPr>
          <a:xfrm flipH="1">
            <a:off x="2900739" y="4015143"/>
            <a:ext cx="207499" cy="0"/>
          </a:xfrm>
          <a:prstGeom prst="straightConnector1">
            <a:avLst/>
          </a:prstGeom>
          <a:noFill/>
          <a:ln w="9525" cap="flat" cmpd="sng">
            <a:solidFill>
              <a:srgbClr val="00B050"/>
            </a:solidFill>
            <a:prstDash val="solid"/>
            <a:round/>
            <a:headEnd type="none" w="sm" len="sm"/>
            <a:tailEnd type="triangle" w="med" len="med"/>
          </a:ln>
        </p:spPr>
      </p:cxnSp>
      <p:cxnSp>
        <p:nvCxnSpPr>
          <p:cNvPr id="31" name="Google Shape;150;p18">
            <a:extLst>
              <a:ext uri="{FF2B5EF4-FFF2-40B4-BE49-F238E27FC236}">
                <a16:creationId xmlns:a16="http://schemas.microsoft.com/office/drawing/2014/main" id="{A1D820C8-256A-5111-6376-05891EC5B754}"/>
              </a:ext>
            </a:extLst>
          </p:cNvPr>
          <p:cNvCxnSpPr>
            <a:cxnSpLocks/>
            <a:stCxn id="28" idx="1"/>
          </p:cNvCxnSpPr>
          <p:nvPr/>
        </p:nvCxnSpPr>
        <p:spPr>
          <a:xfrm flipH="1">
            <a:off x="3642197" y="2015732"/>
            <a:ext cx="225915" cy="0"/>
          </a:xfrm>
          <a:prstGeom prst="straightConnector1">
            <a:avLst/>
          </a:prstGeom>
          <a:noFill/>
          <a:ln w="9525" cap="flat" cmpd="sng">
            <a:solidFill>
              <a:srgbClr val="0000FF"/>
            </a:solidFill>
            <a:prstDash val="solid"/>
            <a:round/>
            <a:headEnd type="none" w="sm" len="sm"/>
            <a:tailEnd type="triangle" w="med" len="med"/>
          </a:ln>
        </p:spPr>
      </p:cxnSp>
    </p:spTree>
    <p:extLst>
      <p:ext uri="{BB962C8B-B14F-4D97-AF65-F5344CB8AC3E}">
        <p14:creationId xmlns:p14="http://schemas.microsoft.com/office/powerpoint/2010/main" val="212591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D6BF-D0F5-AB48-A057-9BCC8F052EDA}"/>
              </a:ext>
            </a:extLst>
          </p:cNvPr>
          <p:cNvSpPr>
            <a:spLocks noGrp="1"/>
          </p:cNvSpPr>
          <p:nvPr>
            <p:ph type="title"/>
          </p:nvPr>
        </p:nvSpPr>
        <p:spPr>
          <a:xfrm>
            <a:off x="0" y="291437"/>
            <a:ext cx="9144000" cy="1137455"/>
          </a:xfrm>
        </p:spPr>
        <p:txBody>
          <a:bodyPr anchor="ctr">
            <a:normAutofit fontScale="90000"/>
          </a:bodyPr>
          <a:lstStyle/>
          <a:p>
            <a:pPr algn="ctr"/>
            <a:r>
              <a:rPr lang="en-US" sz="4400" dirty="0"/>
              <a:t>What is the effect of constraints on different parts of the workflow?</a:t>
            </a:r>
            <a:endParaRPr lang="en-US" dirty="0"/>
          </a:p>
        </p:txBody>
      </p:sp>
      <p:sp>
        <p:nvSpPr>
          <p:cNvPr id="3" name="Slide Number Placeholder 2">
            <a:extLst>
              <a:ext uri="{FF2B5EF4-FFF2-40B4-BE49-F238E27FC236}">
                <a16:creationId xmlns:a16="http://schemas.microsoft.com/office/drawing/2014/main" id="{DD0F4473-8D5F-D14A-87BD-930C14A515BA}"/>
              </a:ext>
            </a:extLst>
          </p:cNvPr>
          <p:cNvSpPr>
            <a:spLocks noGrp="1"/>
          </p:cNvSpPr>
          <p:nvPr>
            <p:ph type="sldNum" sz="quarter" idx="12"/>
          </p:nvPr>
        </p:nvSpPr>
        <p:spPr>
          <a:xfrm>
            <a:off x="6553200" y="6356351"/>
            <a:ext cx="2133600" cy="365125"/>
          </a:xfrm>
        </p:spPr>
        <p:txBody>
          <a:bodyPr/>
          <a:lstStyle/>
          <a:p>
            <a:fld id="{2066355A-084C-D24E-9AD2-7E4FC41EA627}" type="slidenum">
              <a:rPr lang="en-US" smtClean="0"/>
              <a:pPr/>
              <a:t>26</a:t>
            </a:fld>
            <a:endParaRPr lang="en-US"/>
          </a:p>
        </p:txBody>
      </p:sp>
      <p:graphicFrame>
        <p:nvGraphicFramePr>
          <p:cNvPr id="17" name="Table 16">
            <a:extLst>
              <a:ext uri="{FF2B5EF4-FFF2-40B4-BE49-F238E27FC236}">
                <a16:creationId xmlns:a16="http://schemas.microsoft.com/office/drawing/2014/main" id="{FD6B5DFF-31B0-794B-BA01-D153D1CF7660}"/>
              </a:ext>
            </a:extLst>
          </p:cNvPr>
          <p:cNvGraphicFramePr>
            <a:graphicFrameLocks noGrp="1"/>
          </p:cNvGraphicFramePr>
          <p:nvPr>
            <p:extLst>
              <p:ext uri="{D42A27DB-BD31-4B8C-83A1-F6EECF244321}">
                <p14:modId xmlns:p14="http://schemas.microsoft.com/office/powerpoint/2010/main" val="2196513899"/>
              </p:ext>
            </p:extLst>
          </p:nvPr>
        </p:nvGraphicFramePr>
        <p:xfrm>
          <a:off x="540106" y="2387728"/>
          <a:ext cx="3644011" cy="1886700"/>
        </p:xfrm>
        <a:graphic>
          <a:graphicData uri="http://schemas.openxmlformats.org/drawingml/2006/table">
            <a:tbl>
              <a:tblPr firstRow="1"/>
              <a:tblGrid>
                <a:gridCol w="787286">
                  <a:extLst>
                    <a:ext uri="{9D8B030D-6E8A-4147-A177-3AD203B41FA5}">
                      <a16:colId xmlns:a16="http://schemas.microsoft.com/office/drawing/2014/main" val="1629086363"/>
                    </a:ext>
                  </a:extLst>
                </a:gridCol>
                <a:gridCol w="1732030">
                  <a:extLst>
                    <a:ext uri="{9D8B030D-6E8A-4147-A177-3AD203B41FA5}">
                      <a16:colId xmlns:a16="http://schemas.microsoft.com/office/drawing/2014/main" val="1145658903"/>
                    </a:ext>
                  </a:extLst>
                </a:gridCol>
                <a:gridCol w="457376">
                  <a:extLst>
                    <a:ext uri="{9D8B030D-6E8A-4147-A177-3AD203B41FA5}">
                      <a16:colId xmlns:a16="http://schemas.microsoft.com/office/drawing/2014/main" val="1646253243"/>
                    </a:ext>
                  </a:extLst>
                </a:gridCol>
                <a:gridCol w="667319">
                  <a:extLst>
                    <a:ext uri="{9D8B030D-6E8A-4147-A177-3AD203B41FA5}">
                      <a16:colId xmlns:a16="http://schemas.microsoft.com/office/drawing/2014/main" val="4076827090"/>
                    </a:ext>
                  </a:extLst>
                </a:gridCol>
              </a:tblGrid>
              <a:tr h="243934">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rtl="0" fontAlgn="t">
                        <a:spcBef>
                          <a:spcPts val="0"/>
                        </a:spcBef>
                        <a:spcAft>
                          <a:spcPts val="0"/>
                        </a:spcAft>
                      </a:pPr>
                      <a:r>
                        <a:rPr lang="en-US" sz="1000" u="none" strike="noStrike" dirty="0">
                          <a:effectLst/>
                        </a:rPr>
                        <a:t>Factor</a:t>
                      </a:r>
                      <a:endParaRPr lang="en-US" sz="1600" b="0" i="0" dirty="0">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rtl="0" fontAlgn="t">
                        <a:spcBef>
                          <a:spcPts val="0"/>
                        </a:spcBef>
                        <a:spcAft>
                          <a:spcPts val="0"/>
                        </a:spcAft>
                      </a:pPr>
                      <a:r>
                        <a:rPr lang="en-US" sz="1000" u="none" strike="noStrike" dirty="0">
                          <a:effectLst/>
                        </a:rPr>
                        <a:t>Description</a:t>
                      </a:r>
                      <a:endParaRPr lang="en-US" sz="1600" b="0" i="0" dirty="0">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rtl="0" fontAlgn="t">
                        <a:spcBef>
                          <a:spcPts val="0"/>
                        </a:spcBef>
                        <a:spcAft>
                          <a:spcPts val="0"/>
                        </a:spcAft>
                      </a:pPr>
                      <a:r>
                        <a:rPr lang="en-US" sz="1000" u="none" strike="noStrike" dirty="0">
                          <a:effectLst/>
                        </a:rPr>
                        <a:t>Value</a:t>
                      </a:r>
                      <a:endParaRPr lang="en-US" sz="1600" b="0" i="0" dirty="0">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solidFill>
                      <a:srgbClr val="0098DB"/>
                    </a:solidFill>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rtl="0" fontAlgn="t">
                        <a:spcBef>
                          <a:spcPts val="0"/>
                        </a:spcBef>
                        <a:spcAft>
                          <a:spcPts val="0"/>
                        </a:spcAft>
                      </a:pPr>
                      <a:r>
                        <a:rPr lang="en-US" sz="1000" u="none" strike="noStrike">
                          <a:effectLst/>
                        </a:rPr>
                        <a:t>Range</a:t>
                      </a:r>
                      <a:endParaRPr lang="en-US" sz="1600" b="0" i="0">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solidFill>
                      <a:srgbClr val="0098DB"/>
                    </a:solidFill>
                  </a:tcPr>
                </a:tc>
                <a:extLst>
                  <a:ext uri="{0D108BD9-81ED-4DB2-BD59-A6C34878D82A}">
                    <a16:rowId xmlns:a16="http://schemas.microsoft.com/office/drawing/2014/main" val="1860473484"/>
                  </a:ext>
                </a:extLst>
              </a:tr>
              <a:tr h="3399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Failure rate</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a:solidFill>
                            <a:srgbClr val="55565A"/>
                          </a:solidFill>
                          <a:effectLst/>
                          <a:latin typeface="Source Sans Pro Light" panose="020B0403030403020204" pitchFamily="34" charset="0"/>
                          <a:ea typeface="Source Sans Pro Light" panose="020B0403030403020204" pitchFamily="34" charset="0"/>
                        </a:rPr>
                        <a:t>Fraction of patients for whom ACP is not possible for external reasons</a:t>
                      </a:r>
                      <a:endParaRPr lang="en-US" sz="1600" b="0" i="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a:solidFill>
                            <a:srgbClr val="55565A"/>
                          </a:solidFill>
                          <a:effectLst/>
                          <a:latin typeface="Source Sans Pro Light" panose="020B0403030403020204" pitchFamily="34" charset="0"/>
                          <a:ea typeface="Source Sans Pro Light" panose="020B0403030403020204" pitchFamily="34" charset="0"/>
                        </a:rPr>
                        <a:t>0.1</a:t>
                      </a:r>
                      <a:endParaRPr lang="en-US" sz="1600" b="0" i="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0.1, 0.2, 0.3</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6253544"/>
                  </a:ext>
                </a:extLst>
              </a:tr>
              <a:tr h="2199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Daily capacity</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Daily capacity to carry out ACP</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3</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1, 2, 3, 4, 5</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004994"/>
                  </a:ext>
                </a:extLst>
              </a:tr>
              <a:tr h="3399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a:solidFill>
                            <a:srgbClr val="55565A"/>
                          </a:solidFill>
                          <a:effectLst/>
                          <a:latin typeface="Source Sans Pro Light" panose="020B0403030403020204" pitchFamily="34" charset="0"/>
                          <a:ea typeface="Source Sans Pro Light" panose="020B0403030403020204" pitchFamily="34" charset="0"/>
                        </a:rPr>
                        <a:t>Mean time to complete ACP</a:t>
                      </a:r>
                      <a:endParaRPr lang="en-US" sz="1600" b="0" i="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Mean time in days to complete ACP, parameter to exponential distribution. </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2</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1, 2, 3, 4</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1031765"/>
                  </a:ext>
                </a:extLst>
              </a:tr>
              <a:tr h="4598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a:solidFill>
                            <a:srgbClr val="55565A"/>
                          </a:solidFill>
                          <a:effectLst/>
                          <a:latin typeface="Source Sans Pro Light" panose="020B0403030403020204" pitchFamily="34" charset="0"/>
                          <a:ea typeface="Source Sans Pro Light" panose="020B0403030403020204" pitchFamily="34" charset="0"/>
                        </a:rPr>
                        <a:t>Outpatient pathway rescue rate</a:t>
                      </a:r>
                      <a:endParaRPr lang="en-US" sz="1600" b="0" i="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Rate of successful ACP by outpatient pathway.</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NA</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rtl="0" fontAlgn="t">
                        <a:spcBef>
                          <a:spcPts val="0"/>
                        </a:spcBef>
                        <a:spcAft>
                          <a:spcPts val="0"/>
                        </a:spcAft>
                      </a:pPr>
                      <a:r>
                        <a:rPr lang="en-US" sz="900" b="0" i="0" u="none" strike="noStrike" dirty="0">
                          <a:solidFill>
                            <a:srgbClr val="55565A"/>
                          </a:solidFill>
                          <a:effectLst/>
                          <a:latin typeface="Source Sans Pro Light" panose="020B0403030403020204" pitchFamily="34" charset="0"/>
                          <a:ea typeface="Source Sans Pro Light" panose="020B0403030403020204" pitchFamily="34" charset="0"/>
                        </a:rPr>
                        <a:t>0, 0.25, 0.50, 0.75, 1.0</a:t>
                      </a:r>
                      <a:endParaRPr lang="en-US" sz="1600" b="0" i="0" dirty="0">
                        <a:solidFill>
                          <a:srgbClr val="55565A"/>
                        </a:solidFill>
                        <a:effectLst/>
                        <a:latin typeface="Source Sans Pro Light" panose="020B0403030403020204" pitchFamily="34" charset="0"/>
                        <a:ea typeface="Source Sans Pro Light" panose="020B0403030403020204" pitchFamily="34" charset="0"/>
                      </a:endParaRPr>
                    </a:p>
                  </a:txBody>
                  <a:tcPr marL="49986" marR="49986" marT="49986" marB="49986">
                    <a:lnL w="12700" cap="flat" cmpd="sng" algn="ctr">
                      <a:solidFill>
                        <a:srgbClr val="55565A"/>
                      </a:solidFill>
                      <a:prstDash val="solid"/>
                      <a:round/>
                      <a:headEnd type="none" w="med" len="med"/>
                      <a:tailEnd type="none" w="med" len="med"/>
                    </a:lnL>
                    <a:lnR w="12700" cap="flat" cmpd="sng" algn="ctr">
                      <a:solidFill>
                        <a:srgbClr val="55565A"/>
                      </a:solidFill>
                      <a:prstDash val="solid"/>
                      <a:round/>
                      <a:headEnd type="none" w="med" len="med"/>
                      <a:tailEnd type="none" w="med" len="med"/>
                    </a:lnR>
                    <a:lnT w="12700" cap="flat" cmpd="sng" algn="ctr">
                      <a:solidFill>
                        <a:srgbClr val="55565A"/>
                      </a:solidFill>
                      <a:prstDash val="solid"/>
                      <a:round/>
                      <a:headEnd type="none" w="med" len="med"/>
                      <a:tailEnd type="none" w="med" len="med"/>
                    </a:lnT>
                    <a:lnB w="12700" cap="flat" cmpd="sng" algn="ctr">
                      <a:solidFill>
                        <a:srgbClr val="5556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704226"/>
                  </a:ext>
                </a:extLst>
              </a:tr>
            </a:tbl>
          </a:graphicData>
        </a:graphic>
      </p:graphicFrame>
      <p:pic>
        <p:nvPicPr>
          <p:cNvPr id="18" name="Picture 2">
            <a:extLst>
              <a:ext uri="{FF2B5EF4-FFF2-40B4-BE49-F238E27FC236}">
                <a16:creationId xmlns:a16="http://schemas.microsoft.com/office/drawing/2014/main" id="{17E3CD9C-5362-AA46-9B20-A278B651DD5C}"/>
              </a:ext>
            </a:extLst>
          </p:cNvPr>
          <p:cNvPicPr>
            <a:picLocks noChangeAspect="1" noChangeArrowheads="1"/>
          </p:cNvPicPr>
          <p:nvPr/>
        </p:nvPicPr>
        <p:blipFill rotWithShape="1">
          <a:blip r:embed="rId3">
            <a:duotone>
              <a:srgbClr val="54284E">
                <a:shade val="45000"/>
                <a:satMod val="135000"/>
              </a:srgbClr>
              <a:prstClr val="white"/>
            </a:duotone>
            <a:extLst>
              <a:ext uri="{28A0092B-C50C-407E-A947-70E740481C1C}">
                <a14:useLocalDpi xmlns:a14="http://schemas.microsoft.com/office/drawing/2010/main" val="0"/>
              </a:ext>
            </a:extLst>
          </a:blip>
          <a:srcRect l="50106" t="2822" b="50001"/>
          <a:stretch/>
        </p:blipFill>
        <p:spPr bwMode="auto">
          <a:xfrm>
            <a:off x="4417280" y="1697525"/>
            <a:ext cx="4114800" cy="3618319"/>
          </a:xfrm>
          <a:prstGeom prst="rect">
            <a:avLst/>
          </a:prstGeom>
          <a:solidFill>
            <a:srgbClr val="FFFFFF"/>
          </a:solidFill>
        </p:spPr>
      </p:pic>
      <p:sp>
        <p:nvSpPr>
          <p:cNvPr id="20" name="TextBox 19">
            <a:extLst>
              <a:ext uri="{FF2B5EF4-FFF2-40B4-BE49-F238E27FC236}">
                <a16:creationId xmlns:a16="http://schemas.microsoft.com/office/drawing/2014/main" id="{B0F65330-6323-5F40-8DF7-16353B2B843E}"/>
              </a:ext>
            </a:extLst>
          </p:cNvPr>
          <p:cNvSpPr txBox="1"/>
          <p:nvPr/>
        </p:nvSpPr>
        <p:spPr>
          <a:xfrm>
            <a:off x="4869359" y="5276699"/>
            <a:ext cx="3579555" cy="307777"/>
          </a:xfrm>
          <a:prstGeom prst="rect">
            <a:avLst/>
          </a:prstGeom>
          <a:solidFill>
            <a:srgbClr val="54284E">
              <a:alpha val="50000"/>
            </a:srgbClr>
          </a:solidFill>
          <a:ln>
            <a:noFill/>
          </a:ln>
          <a:effectLst/>
        </p:spPr>
        <p:txBody>
          <a:bodyPr wrap="square" rtlCol="0">
            <a:spAutoFit/>
          </a:bodyPr>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Impact of capacity constraints</a:t>
            </a:r>
          </a:p>
        </p:txBody>
      </p:sp>
      <p:sp>
        <p:nvSpPr>
          <p:cNvPr id="5" name="Title 1">
            <a:extLst>
              <a:ext uri="{FF2B5EF4-FFF2-40B4-BE49-F238E27FC236}">
                <a16:creationId xmlns:a16="http://schemas.microsoft.com/office/drawing/2014/main" id="{9E7109C9-0A48-11F2-4062-3466573BB58A}"/>
              </a:ext>
            </a:extLst>
          </p:cNvPr>
          <p:cNvSpPr txBox="1">
            <a:spLocks/>
          </p:cNvSpPr>
          <p:nvPr/>
        </p:nvSpPr>
        <p:spPr>
          <a:xfrm>
            <a:off x="704512" y="6139055"/>
            <a:ext cx="7734975" cy="476573"/>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algn="ctr">
              <a:defRPr/>
            </a:pPr>
            <a:r>
              <a:rPr lang="en-US" sz="1100" i="1" dirty="0">
                <a:solidFill>
                  <a:srgbClr val="55565A"/>
                </a:solidFill>
              </a:rPr>
              <a:t>A framework for making predictive models useful in practice</a:t>
            </a:r>
            <a:br>
              <a:rPr lang="en-US" sz="1100" i="1" dirty="0">
                <a:solidFill>
                  <a:srgbClr val="55565A"/>
                </a:solidFill>
              </a:rPr>
            </a:br>
            <a:r>
              <a:rPr lang="en-US" sz="1100" dirty="0">
                <a:solidFill>
                  <a:srgbClr val="55565A"/>
                </a:solidFill>
              </a:rPr>
              <a:t>Kenneth Jung et al.  https://</a:t>
            </a:r>
            <a:r>
              <a:rPr lang="en-US" sz="1100" dirty="0" err="1">
                <a:solidFill>
                  <a:srgbClr val="55565A"/>
                </a:solidFill>
              </a:rPr>
              <a:t>doi.org</a:t>
            </a:r>
            <a:r>
              <a:rPr lang="en-US" sz="1100" dirty="0">
                <a:solidFill>
                  <a:srgbClr val="55565A"/>
                </a:solidFill>
              </a:rPr>
              <a:t>/10.1093/</a:t>
            </a:r>
            <a:r>
              <a:rPr lang="en-US" sz="1100" dirty="0" err="1">
                <a:solidFill>
                  <a:srgbClr val="55565A"/>
                </a:solidFill>
              </a:rPr>
              <a:t>jamia</a:t>
            </a:r>
            <a:r>
              <a:rPr lang="en-US" sz="1100" dirty="0">
                <a:solidFill>
                  <a:srgbClr val="55565A"/>
                </a:solidFill>
              </a:rPr>
              <a:t>/ocaa318</a:t>
            </a:r>
          </a:p>
        </p:txBody>
      </p:sp>
    </p:spTree>
    <p:extLst>
      <p:ext uri="{BB962C8B-B14F-4D97-AF65-F5344CB8AC3E}">
        <p14:creationId xmlns:p14="http://schemas.microsoft.com/office/powerpoint/2010/main" val="764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702D0A-449C-660A-29D4-49C8DCD0B0AD}"/>
              </a:ext>
            </a:extLst>
          </p:cNvPr>
          <p:cNvSpPr>
            <a:spLocks noGrp="1"/>
          </p:cNvSpPr>
          <p:nvPr>
            <p:ph type="title"/>
          </p:nvPr>
        </p:nvSpPr>
        <p:spPr>
          <a:xfrm>
            <a:off x="0" y="0"/>
            <a:ext cx="9144000" cy="1143000"/>
          </a:xfrm>
        </p:spPr>
        <p:txBody>
          <a:bodyPr anchor="ctr">
            <a:normAutofit/>
          </a:bodyPr>
          <a:lstStyle/>
          <a:p>
            <a:pPr algn="ctr"/>
            <a:r>
              <a:rPr lang="en-US" dirty="0"/>
              <a:t>Remember</a:t>
            </a:r>
          </a:p>
        </p:txBody>
      </p:sp>
      <p:graphicFrame>
        <p:nvGraphicFramePr>
          <p:cNvPr id="11" name="Content Placeholder 2">
            <a:extLst>
              <a:ext uri="{FF2B5EF4-FFF2-40B4-BE49-F238E27FC236}">
                <a16:creationId xmlns:a16="http://schemas.microsoft.com/office/drawing/2014/main" id="{470DEBF8-11D9-9BE4-9433-E53944842389}"/>
              </a:ext>
            </a:extLst>
          </p:cNvPr>
          <p:cNvGraphicFramePr>
            <a:graphicFrameLocks noGrp="1"/>
          </p:cNvGraphicFramePr>
          <p:nvPr>
            <p:ph idx="1"/>
            <p:extLst>
              <p:ext uri="{D42A27DB-BD31-4B8C-83A1-F6EECF244321}">
                <p14:modId xmlns:p14="http://schemas.microsoft.com/office/powerpoint/2010/main" val="1690737677"/>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7F8ACA5-8375-9B7C-D000-8C1A6C59BAE0}"/>
              </a:ext>
            </a:extLst>
          </p:cNvPr>
          <p:cNvSpPr txBox="1"/>
          <p:nvPr/>
        </p:nvSpPr>
        <p:spPr>
          <a:xfrm>
            <a:off x="457200" y="5644646"/>
            <a:ext cx="1883664" cy="600164"/>
          </a:xfrm>
          <a:prstGeom prst="rect">
            <a:avLst/>
          </a:prstGeom>
          <a:noFill/>
        </p:spPr>
        <p:txBody>
          <a:bodyPr wrap="square" lIns="0" rIns="0">
            <a:spAutoFit/>
          </a:bodyPr>
          <a:lstStyle/>
          <a:p>
            <a:pPr algn="ctr">
              <a:defRPr/>
            </a:pPr>
            <a:r>
              <a:rPr lang="en-US" sz="1100" dirty="0">
                <a:latin typeface="Source Sans Pro Light" panose="020B0403030403020204" pitchFamily="34" charset="0"/>
                <a:ea typeface="Source Sans Pro Light" panose="020B0403030403020204" pitchFamily="34" charset="0"/>
              </a:rPr>
              <a:t>Don’t get hung up on AUROC, AUPRC, and the probability estimate. Focus on precision @ K</a:t>
            </a:r>
          </a:p>
        </p:txBody>
      </p:sp>
      <p:sp>
        <p:nvSpPr>
          <p:cNvPr id="4" name="TextBox 3">
            <a:extLst>
              <a:ext uri="{FF2B5EF4-FFF2-40B4-BE49-F238E27FC236}">
                <a16:creationId xmlns:a16="http://schemas.microsoft.com/office/drawing/2014/main" id="{3BBDC084-1F89-7A74-24D5-D2591D447BA0}"/>
              </a:ext>
            </a:extLst>
          </p:cNvPr>
          <p:cNvSpPr txBox="1"/>
          <p:nvPr/>
        </p:nvSpPr>
        <p:spPr>
          <a:xfrm>
            <a:off x="2514600" y="5649111"/>
            <a:ext cx="1883664" cy="600164"/>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Set the threshold such that the there is a 10-15x lift in the chance of having the condition</a:t>
            </a:r>
          </a:p>
        </p:txBody>
      </p:sp>
      <p:sp>
        <p:nvSpPr>
          <p:cNvPr id="2" name="TextBox 1">
            <a:extLst>
              <a:ext uri="{FF2B5EF4-FFF2-40B4-BE49-F238E27FC236}">
                <a16:creationId xmlns:a16="http://schemas.microsoft.com/office/drawing/2014/main" id="{17C03459-D4D0-8592-1248-BAC5933243D0}"/>
              </a:ext>
            </a:extLst>
          </p:cNvPr>
          <p:cNvSpPr txBox="1"/>
          <p:nvPr/>
        </p:nvSpPr>
        <p:spPr>
          <a:xfrm>
            <a:off x="6626677" y="5644646"/>
            <a:ext cx="1883664" cy="600164"/>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Connect with steps 10, 11 (monitoring, prospective eval.)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in FURM assessment</a:t>
            </a:r>
          </a:p>
        </p:txBody>
      </p:sp>
      <p:sp>
        <p:nvSpPr>
          <p:cNvPr id="5" name="TextBox 4">
            <a:extLst>
              <a:ext uri="{FF2B5EF4-FFF2-40B4-BE49-F238E27FC236}">
                <a16:creationId xmlns:a16="http://schemas.microsoft.com/office/drawing/2014/main" id="{BC8C0A7A-ADCE-7BB3-C706-CFAEAE9B3BA9}"/>
              </a:ext>
            </a:extLst>
          </p:cNvPr>
          <p:cNvSpPr txBox="1"/>
          <p:nvPr/>
        </p:nvSpPr>
        <p:spPr>
          <a:xfrm>
            <a:off x="4569277" y="5644646"/>
            <a:ext cx="1883664" cy="600164"/>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Connect with steps 1, 2</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Source Sans Pro Light" panose="020B0403030403020204" pitchFamily="34" charset="0"/>
                <a:ea typeface="Source Sans Pro Light" panose="020B0403030403020204" pitchFamily="34" charset="0"/>
              </a:rPr>
              <a:t>(needs statement and use case) in FURM assessment</a:t>
            </a:r>
          </a:p>
        </p:txBody>
      </p:sp>
    </p:spTree>
    <p:extLst>
      <p:ext uri="{BB962C8B-B14F-4D97-AF65-F5344CB8AC3E}">
        <p14:creationId xmlns:p14="http://schemas.microsoft.com/office/powerpoint/2010/main" val="41333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Liability &amp; Regulation</a:t>
            </a:r>
          </a:p>
        </p:txBody>
      </p:sp>
      <p:sp>
        <p:nvSpPr>
          <p:cNvPr id="3" name="Text Placeholder 2"/>
          <p:cNvSpPr>
            <a:spLocks noGrp="1"/>
          </p:cNvSpPr>
          <p:nvPr>
            <p:ph type="body" idx="1"/>
          </p:nvPr>
        </p:nvSpPr>
        <p:spPr/>
        <p:txBody>
          <a:bodyPr/>
          <a:lstStyle/>
          <a:p>
            <a:pPr algn="ctr"/>
            <a:endParaRPr lang="en-US" dirty="0"/>
          </a:p>
        </p:txBody>
      </p:sp>
    </p:spTree>
    <p:extLst>
      <p:ext uri="{BB962C8B-B14F-4D97-AF65-F5344CB8AC3E}">
        <p14:creationId xmlns:p14="http://schemas.microsoft.com/office/powerpoint/2010/main" val="2463250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51841"/>
            <a:ext cx="8229600" cy="5374324"/>
          </a:xfrm>
        </p:spPr>
        <p:txBody>
          <a:bodyPr>
            <a:normAutofit/>
          </a:bodyPr>
          <a:lstStyle/>
          <a:p>
            <a:pPr marL="0" indent="0" defTabSz="914353">
              <a:spcBef>
                <a:spcPts val="0"/>
              </a:spcBef>
              <a:buNone/>
            </a:pPr>
            <a:r>
              <a:rPr lang="en-US" sz="2800" dirty="0">
                <a:solidFill>
                  <a:schemeClr val="bg1"/>
                </a:solidFill>
              </a:rPr>
              <a:t>You develop a model that predicts what dose of cancer medication (15 mg/kg, 50 mg/kg, 75 mg/kg) a patient should get based on a set of risk factors. Standard of care dosing is 15 mg/kg. </a:t>
            </a:r>
          </a:p>
          <a:p>
            <a:pPr marL="0" indent="0" defTabSz="914353">
              <a:spcBef>
                <a:spcPts val="0"/>
              </a:spcBef>
              <a:buNone/>
            </a:pPr>
            <a:endParaRPr lang="en-US" sz="2800" dirty="0">
              <a:solidFill>
                <a:schemeClr val="bg1"/>
              </a:solidFill>
            </a:endParaRPr>
          </a:p>
          <a:p>
            <a:pPr marL="0" indent="0" defTabSz="914353">
              <a:spcBef>
                <a:spcPts val="0"/>
              </a:spcBef>
              <a:buNone/>
            </a:pPr>
            <a:r>
              <a:rPr lang="en-US" sz="2800" dirty="0">
                <a:solidFill>
                  <a:schemeClr val="bg1"/>
                </a:solidFill>
              </a:rPr>
              <a:t>It works so well in your evaluations that Hospital X buys and starts to use it! However, once deployed a clinician uses the model to prescribe a 75 mg/kg to a patient, and the patient suffers severe side effects. The patient sues. </a:t>
            </a:r>
            <a:r>
              <a:rPr lang="en-US" sz="2800" b="1" dirty="0">
                <a:solidFill>
                  <a:schemeClr val="bg1"/>
                </a:solidFill>
              </a:rPr>
              <a:t>Who should be liable? </a:t>
            </a:r>
          </a:p>
          <a:p>
            <a:pPr marL="0" indent="0" defTabSz="914353">
              <a:spcBef>
                <a:spcPts val="0"/>
              </a:spcBef>
              <a:buNone/>
            </a:pPr>
            <a:endParaRPr lang="en-US" sz="2800" b="1" dirty="0">
              <a:solidFill>
                <a:schemeClr val="bg1"/>
              </a:solidFill>
            </a:endParaRPr>
          </a:p>
          <a:p>
            <a:pPr marL="0" indent="0" defTabSz="914353">
              <a:spcBef>
                <a:spcPts val="0"/>
              </a:spcBef>
              <a:buNone/>
            </a:pPr>
            <a:r>
              <a:rPr lang="en-US" sz="2800" i="1" dirty="0">
                <a:solidFill>
                  <a:schemeClr val="bg1"/>
                </a:solidFill>
              </a:rPr>
              <a:t>Discuss in small groups. </a:t>
            </a:r>
          </a:p>
        </p:txBody>
      </p:sp>
    </p:spTree>
    <p:extLst>
      <p:ext uri="{BB962C8B-B14F-4D97-AF65-F5344CB8AC3E}">
        <p14:creationId xmlns:p14="http://schemas.microsoft.com/office/powerpoint/2010/main" val="342670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292-57F7-7C87-B6DE-ECAA1E9504E6}"/>
              </a:ext>
            </a:extLst>
          </p:cNvPr>
          <p:cNvSpPr>
            <a:spLocks noGrp="1"/>
          </p:cNvSpPr>
          <p:nvPr>
            <p:ph type="title"/>
          </p:nvPr>
        </p:nvSpPr>
        <p:spPr/>
        <p:txBody>
          <a:bodyPr/>
          <a:lstStyle/>
          <a:p>
            <a:r>
              <a:rPr lang="en-US" dirty="0"/>
              <a:t>Recap FURM – http://</a:t>
            </a:r>
            <a:r>
              <a:rPr lang="en-US" dirty="0" err="1"/>
              <a:t>furm.stanford.edu</a:t>
            </a:r>
            <a:endParaRPr lang="en-US" dirty="0"/>
          </a:p>
        </p:txBody>
      </p:sp>
      <p:sp>
        <p:nvSpPr>
          <p:cNvPr id="3" name="Slide Number Placeholder 2">
            <a:extLst>
              <a:ext uri="{FF2B5EF4-FFF2-40B4-BE49-F238E27FC236}">
                <a16:creationId xmlns:a16="http://schemas.microsoft.com/office/drawing/2014/main" id="{B037E2AD-5065-B81A-6745-0C9BB045262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4D4F53"/>
                </a:solidFill>
                <a:effectLst/>
                <a:uLnTx/>
                <a:uFillTx/>
                <a:latin typeface="Source Sans Pro Light"/>
                <a:ea typeface="+mn-ea"/>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4D4F53"/>
              </a:solidFill>
              <a:effectLst/>
              <a:uLnTx/>
              <a:uFillTx/>
              <a:latin typeface="Source Sans Pro Light"/>
              <a:ea typeface="+mn-ea"/>
            </a:endParaRPr>
          </a:p>
        </p:txBody>
      </p:sp>
      <p:pic>
        <p:nvPicPr>
          <p:cNvPr id="1026" name="Picture 2">
            <a:extLst>
              <a:ext uri="{FF2B5EF4-FFF2-40B4-BE49-F238E27FC236}">
                <a16:creationId xmlns:a16="http://schemas.microsoft.com/office/drawing/2014/main" id="{8BDC6793-84F1-E170-0220-3B7FD364D4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71"/>
          <a:stretch/>
        </p:blipFill>
        <p:spPr bwMode="auto">
          <a:xfrm>
            <a:off x="371475" y="1417638"/>
            <a:ext cx="8401050" cy="544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91B73-C96C-DF48-A11F-8C67D68B278C}"/>
              </a:ext>
            </a:extLst>
          </p:cNvPr>
          <p:cNvPicPr>
            <a:picLocks noChangeAspect="1"/>
          </p:cNvPicPr>
          <p:nvPr/>
        </p:nvPicPr>
        <p:blipFill>
          <a:blip r:embed="rId3"/>
          <a:stretch>
            <a:fillRect/>
          </a:stretch>
        </p:blipFill>
        <p:spPr>
          <a:xfrm>
            <a:off x="702730" y="1431729"/>
            <a:ext cx="7984067" cy="2350639"/>
          </a:xfrm>
          <a:prstGeom prst="rect">
            <a:avLst/>
          </a:prstGeom>
        </p:spPr>
      </p:pic>
      <p:sp>
        <p:nvSpPr>
          <p:cNvPr id="2" name="Title 1">
            <a:extLst>
              <a:ext uri="{FF2B5EF4-FFF2-40B4-BE49-F238E27FC236}">
                <a16:creationId xmlns:a16="http://schemas.microsoft.com/office/drawing/2014/main" id="{828009FF-3C9F-4749-AE7A-3A2493084FC1}"/>
              </a:ext>
            </a:extLst>
          </p:cNvPr>
          <p:cNvSpPr>
            <a:spLocks noGrp="1"/>
          </p:cNvSpPr>
          <p:nvPr>
            <p:ph type="title"/>
          </p:nvPr>
        </p:nvSpPr>
        <p:spPr>
          <a:xfrm>
            <a:off x="0" y="119485"/>
            <a:ext cx="9144000" cy="1143000"/>
          </a:xfrm>
        </p:spPr>
        <p:txBody>
          <a:bodyPr anchor="ctr">
            <a:normAutofit fontScale="90000"/>
          </a:bodyPr>
          <a:lstStyle/>
          <a:p>
            <a:pPr algn="ctr"/>
            <a:r>
              <a:rPr lang="en-US" dirty="0"/>
              <a:t>Potential Liability for Physicians Using AI</a:t>
            </a:r>
          </a:p>
        </p:txBody>
      </p:sp>
      <p:sp>
        <p:nvSpPr>
          <p:cNvPr id="3" name="Content Placeholder 2">
            <a:extLst>
              <a:ext uri="{FF2B5EF4-FFF2-40B4-BE49-F238E27FC236}">
                <a16:creationId xmlns:a16="http://schemas.microsoft.com/office/drawing/2014/main" id="{B3DE8500-862F-2147-B9BD-B30111695C07}"/>
              </a:ext>
            </a:extLst>
          </p:cNvPr>
          <p:cNvSpPr>
            <a:spLocks noGrp="1"/>
          </p:cNvSpPr>
          <p:nvPr>
            <p:ph idx="1"/>
          </p:nvPr>
        </p:nvSpPr>
        <p:spPr>
          <a:xfrm>
            <a:off x="457198" y="3937150"/>
            <a:ext cx="8229599" cy="2260600"/>
          </a:xfrm>
        </p:spPr>
        <p:txBody>
          <a:bodyPr>
            <a:normAutofit fontScale="85000" lnSpcReduction="10000"/>
          </a:bodyPr>
          <a:lstStyle/>
          <a:p>
            <a:r>
              <a:rPr lang="en-US" dirty="0"/>
              <a:t>A physician faces liability only when they do not follow the standard of care </a:t>
            </a:r>
            <a:r>
              <a:rPr lang="en-US" i="1" dirty="0"/>
              <a:t>and</a:t>
            </a:r>
            <a:r>
              <a:rPr lang="en-US" dirty="0"/>
              <a:t> an injury results </a:t>
            </a:r>
          </a:p>
          <a:p>
            <a:r>
              <a:rPr lang="en-US" dirty="0"/>
              <a:t>Current law incentivizes physicians to use AI as a confirmatory tool to support existing decision-making, rather than as a source of ways to improve care!</a:t>
            </a:r>
          </a:p>
        </p:txBody>
      </p:sp>
      <p:sp>
        <p:nvSpPr>
          <p:cNvPr id="5" name="Rectangle 4">
            <a:extLst>
              <a:ext uri="{FF2B5EF4-FFF2-40B4-BE49-F238E27FC236}">
                <a16:creationId xmlns:a16="http://schemas.microsoft.com/office/drawing/2014/main" id="{C8E30FBE-DDDB-114B-850A-C9C0953CD066}"/>
              </a:ext>
            </a:extLst>
          </p:cNvPr>
          <p:cNvSpPr/>
          <p:nvPr/>
        </p:nvSpPr>
        <p:spPr>
          <a:xfrm>
            <a:off x="457200" y="6352532"/>
            <a:ext cx="8229600" cy="461665"/>
          </a:xfrm>
          <a:prstGeom prst="rect">
            <a:avLst/>
          </a:prstGeom>
        </p:spPr>
        <p:txBody>
          <a:bodyPr wrap="square">
            <a:spAutoFit/>
          </a:bodyPr>
          <a:lstStyle/>
          <a:p>
            <a:r>
              <a:rPr lang="en-US" sz="1200" dirty="0">
                <a:solidFill>
                  <a:srgbClr val="333333"/>
                </a:solidFill>
                <a:latin typeface="Calibri" panose="020F0502020204030204" pitchFamily="34" charset="0"/>
                <a:cs typeface="Calibri" panose="020F0502020204030204" pitchFamily="34" charset="0"/>
              </a:rPr>
              <a:t>Price WN, </a:t>
            </a:r>
            <a:r>
              <a:rPr lang="en-US" sz="1200" dirty="0" err="1">
                <a:solidFill>
                  <a:srgbClr val="333333"/>
                </a:solidFill>
                <a:latin typeface="Calibri" panose="020F0502020204030204" pitchFamily="34" charset="0"/>
                <a:cs typeface="Calibri" panose="020F0502020204030204" pitchFamily="34" charset="0"/>
              </a:rPr>
              <a:t>Gerke</a:t>
            </a:r>
            <a:r>
              <a:rPr lang="en-US" sz="1200" dirty="0">
                <a:solidFill>
                  <a:srgbClr val="333333"/>
                </a:solidFill>
                <a:latin typeface="Calibri" panose="020F0502020204030204" pitchFamily="34" charset="0"/>
                <a:cs typeface="Calibri" panose="020F0502020204030204" pitchFamily="34" charset="0"/>
              </a:rPr>
              <a:t> S, Cohen IG. Potential Liability for Physicians Using Artificial Intelligence. </a:t>
            </a:r>
            <a:r>
              <a:rPr lang="en-US" sz="1200" i="1" dirty="0">
                <a:solidFill>
                  <a:srgbClr val="333333"/>
                </a:solidFill>
                <a:latin typeface="Calibri" panose="020F0502020204030204" pitchFamily="34" charset="0"/>
                <a:cs typeface="Calibri" panose="020F0502020204030204" pitchFamily="34" charset="0"/>
              </a:rPr>
              <a:t>JAMA.</a:t>
            </a:r>
            <a:r>
              <a:rPr lang="en-US" sz="1200" dirty="0">
                <a:solidFill>
                  <a:srgbClr val="333333"/>
                </a:solidFill>
                <a:latin typeface="Calibri" panose="020F0502020204030204" pitchFamily="34" charset="0"/>
                <a:cs typeface="Calibri" panose="020F0502020204030204" pitchFamily="34" charset="0"/>
              </a:rPr>
              <a:t> </a:t>
            </a:r>
          </a:p>
          <a:p>
            <a:r>
              <a:rPr lang="en-US" sz="1200" dirty="0">
                <a:solidFill>
                  <a:srgbClr val="333333"/>
                </a:solidFill>
                <a:latin typeface="Calibri" panose="020F0502020204030204" pitchFamily="34" charset="0"/>
                <a:cs typeface="Calibri" panose="020F0502020204030204" pitchFamily="34" charset="0"/>
              </a:rPr>
              <a:t>Published online October 04, 2019. doi:10.1001/jama.2019.15064</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0A4D37A-81E6-6F4D-9972-DC5F74A25CE7}"/>
              </a:ext>
            </a:extLst>
          </p:cNvPr>
          <p:cNvSpPr/>
          <p:nvPr/>
        </p:nvSpPr>
        <p:spPr>
          <a:xfrm>
            <a:off x="1480928" y="1986077"/>
            <a:ext cx="723275" cy="261610"/>
          </a:xfrm>
          <a:prstGeom prst="rect">
            <a:avLst/>
          </a:prstGeom>
        </p:spPr>
        <p:txBody>
          <a:bodyPr wrap="none">
            <a:spAutoFit/>
          </a:bodyPr>
          <a:lstStyle/>
          <a:p>
            <a:r>
              <a:rPr lang="en-US" sz="1100" dirty="0"/>
              <a:t>15 mg/kg</a:t>
            </a:r>
          </a:p>
        </p:txBody>
      </p:sp>
      <p:sp>
        <p:nvSpPr>
          <p:cNvPr id="7" name="Rectangle 6">
            <a:extLst>
              <a:ext uri="{FF2B5EF4-FFF2-40B4-BE49-F238E27FC236}">
                <a16:creationId xmlns:a16="http://schemas.microsoft.com/office/drawing/2014/main" id="{3C425E40-6054-8D43-BFC0-68ECB4B56522}"/>
              </a:ext>
            </a:extLst>
          </p:cNvPr>
          <p:cNvSpPr/>
          <p:nvPr/>
        </p:nvSpPr>
        <p:spPr>
          <a:xfrm>
            <a:off x="1480927" y="2988431"/>
            <a:ext cx="723275" cy="261610"/>
          </a:xfrm>
          <a:prstGeom prst="rect">
            <a:avLst/>
          </a:prstGeom>
        </p:spPr>
        <p:txBody>
          <a:bodyPr wrap="none">
            <a:spAutoFit/>
          </a:bodyPr>
          <a:lstStyle/>
          <a:p>
            <a:r>
              <a:rPr lang="en-US" sz="1100" dirty="0"/>
              <a:t>75 mg/kg</a:t>
            </a:r>
          </a:p>
        </p:txBody>
      </p:sp>
      <p:sp>
        <p:nvSpPr>
          <p:cNvPr id="9" name="Rectangle 8">
            <a:extLst>
              <a:ext uri="{FF2B5EF4-FFF2-40B4-BE49-F238E27FC236}">
                <a16:creationId xmlns:a16="http://schemas.microsoft.com/office/drawing/2014/main" id="{542ECC20-EAD7-0348-B94C-2581DCEBD976}"/>
              </a:ext>
            </a:extLst>
          </p:cNvPr>
          <p:cNvSpPr/>
          <p:nvPr/>
        </p:nvSpPr>
        <p:spPr>
          <a:xfrm>
            <a:off x="4799859" y="2259653"/>
            <a:ext cx="723275" cy="261610"/>
          </a:xfrm>
          <a:prstGeom prst="rect">
            <a:avLst/>
          </a:prstGeom>
        </p:spPr>
        <p:txBody>
          <a:bodyPr wrap="none">
            <a:spAutoFit/>
          </a:bodyPr>
          <a:lstStyle/>
          <a:p>
            <a:r>
              <a:rPr lang="en-US" sz="1100" dirty="0"/>
              <a:t>15 mg/kg</a:t>
            </a:r>
          </a:p>
        </p:txBody>
      </p:sp>
      <p:sp>
        <p:nvSpPr>
          <p:cNvPr id="11" name="Rectangle 10">
            <a:extLst>
              <a:ext uri="{FF2B5EF4-FFF2-40B4-BE49-F238E27FC236}">
                <a16:creationId xmlns:a16="http://schemas.microsoft.com/office/drawing/2014/main" id="{951475B0-29BB-DB44-8DFA-FD366A5CD8A4}"/>
              </a:ext>
            </a:extLst>
          </p:cNvPr>
          <p:cNvSpPr/>
          <p:nvPr/>
        </p:nvSpPr>
        <p:spPr>
          <a:xfrm>
            <a:off x="4799858" y="3245539"/>
            <a:ext cx="723275" cy="261610"/>
          </a:xfrm>
          <a:prstGeom prst="rect">
            <a:avLst/>
          </a:prstGeom>
        </p:spPr>
        <p:txBody>
          <a:bodyPr wrap="none">
            <a:spAutoFit/>
          </a:bodyPr>
          <a:lstStyle/>
          <a:p>
            <a:r>
              <a:rPr lang="en-US" sz="1100" dirty="0"/>
              <a:t>75 mg/kg</a:t>
            </a:r>
          </a:p>
        </p:txBody>
      </p:sp>
      <p:sp>
        <p:nvSpPr>
          <p:cNvPr id="12" name="Rectangle 11">
            <a:extLst>
              <a:ext uri="{FF2B5EF4-FFF2-40B4-BE49-F238E27FC236}">
                <a16:creationId xmlns:a16="http://schemas.microsoft.com/office/drawing/2014/main" id="{7F314A5B-37DC-E947-9995-1FBDD89D351A}"/>
              </a:ext>
            </a:extLst>
          </p:cNvPr>
          <p:cNvSpPr/>
          <p:nvPr/>
        </p:nvSpPr>
        <p:spPr>
          <a:xfrm>
            <a:off x="4799857" y="3012158"/>
            <a:ext cx="723275" cy="261610"/>
          </a:xfrm>
          <a:prstGeom prst="rect">
            <a:avLst/>
          </a:prstGeom>
        </p:spPr>
        <p:txBody>
          <a:bodyPr wrap="none">
            <a:spAutoFit/>
          </a:bodyPr>
          <a:lstStyle/>
          <a:p>
            <a:r>
              <a:rPr lang="en-US" sz="1100" dirty="0"/>
              <a:t>15 mg/kg</a:t>
            </a:r>
          </a:p>
        </p:txBody>
      </p:sp>
      <p:sp>
        <p:nvSpPr>
          <p:cNvPr id="14" name="Rectangle 13">
            <a:extLst>
              <a:ext uri="{FF2B5EF4-FFF2-40B4-BE49-F238E27FC236}">
                <a16:creationId xmlns:a16="http://schemas.microsoft.com/office/drawing/2014/main" id="{E84B94F7-AB74-6140-95C2-9ED8BF58C8EB}"/>
              </a:ext>
            </a:extLst>
          </p:cNvPr>
          <p:cNvSpPr/>
          <p:nvPr/>
        </p:nvSpPr>
        <p:spPr>
          <a:xfrm>
            <a:off x="4292600" y="2239220"/>
            <a:ext cx="4343400" cy="273576"/>
          </a:xfrm>
          <a:prstGeom prst="rect">
            <a:avLst/>
          </a:prstGeom>
          <a:solidFill>
            <a:srgbClr val="FFFF00">
              <a:alpha val="3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FE04A849-7160-D149-96BF-84FB13015840}"/>
              </a:ext>
            </a:extLst>
          </p:cNvPr>
          <p:cNvSpPr/>
          <p:nvPr/>
        </p:nvSpPr>
        <p:spPr>
          <a:xfrm>
            <a:off x="4292600" y="3265301"/>
            <a:ext cx="4343400" cy="235130"/>
          </a:xfrm>
          <a:prstGeom prst="rect">
            <a:avLst/>
          </a:prstGeom>
          <a:solidFill>
            <a:srgbClr val="FFFF00">
              <a:alpha val="30000"/>
            </a:srgbClr>
          </a:solidFill>
          <a:ln w="57150">
            <a:solidFill>
              <a:srgbClr val="EF010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8592078-61FF-F44A-A951-B9DE4AE09506}"/>
              </a:ext>
            </a:extLst>
          </p:cNvPr>
          <p:cNvSpPr/>
          <p:nvPr/>
        </p:nvSpPr>
        <p:spPr>
          <a:xfrm>
            <a:off x="4292600" y="3012842"/>
            <a:ext cx="4343400" cy="222479"/>
          </a:xfrm>
          <a:prstGeom prst="rect">
            <a:avLst/>
          </a:prstGeom>
          <a:solidFill>
            <a:srgbClr val="FFFF00">
              <a:alpha val="3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5810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38CD-E87B-934D-900B-55401F161274}"/>
              </a:ext>
            </a:extLst>
          </p:cNvPr>
          <p:cNvSpPr>
            <a:spLocks noGrp="1"/>
          </p:cNvSpPr>
          <p:nvPr>
            <p:ph type="title"/>
          </p:nvPr>
        </p:nvSpPr>
        <p:spPr>
          <a:xfrm>
            <a:off x="0" y="0"/>
            <a:ext cx="9144000" cy="1143000"/>
          </a:xfrm>
        </p:spPr>
        <p:txBody>
          <a:bodyPr anchor="ctr">
            <a:normAutofit/>
          </a:bodyPr>
          <a:lstStyle/>
          <a:p>
            <a:pPr algn="ctr"/>
            <a:r>
              <a:rPr lang="en-US" dirty="0"/>
              <a:t>Regulation is a work in progress</a:t>
            </a:r>
          </a:p>
        </p:txBody>
      </p:sp>
      <p:sp>
        <p:nvSpPr>
          <p:cNvPr id="4" name="Slide Number Placeholder 3">
            <a:extLst>
              <a:ext uri="{FF2B5EF4-FFF2-40B4-BE49-F238E27FC236}">
                <a16:creationId xmlns:a16="http://schemas.microsoft.com/office/drawing/2014/main" id="{0B97DEC2-199A-1B4C-9A40-C5CA8173101E}"/>
              </a:ext>
            </a:extLst>
          </p:cNvPr>
          <p:cNvSpPr>
            <a:spLocks noGrp="1"/>
          </p:cNvSpPr>
          <p:nvPr>
            <p:ph type="sldNum" sz="quarter" idx="12"/>
          </p:nvPr>
        </p:nvSpPr>
        <p:spPr/>
        <p:txBody>
          <a:bodyPr anchor="ctr">
            <a:normAutofit/>
          </a:bodyPr>
          <a:lstStyle/>
          <a:p>
            <a:pPr>
              <a:spcAft>
                <a:spcPts val="600"/>
              </a:spcAft>
            </a:pPr>
            <a:fld id="{2066355A-084C-D24E-9AD2-7E4FC41EA627}" type="slidenum">
              <a:rPr lang="en-US" smtClean="0"/>
              <a:pPr>
                <a:spcAft>
                  <a:spcPts val="600"/>
                </a:spcAft>
              </a:pPr>
              <a:t>31</a:t>
            </a:fld>
            <a:endParaRPr lang="en-US"/>
          </a:p>
        </p:txBody>
      </p:sp>
      <p:sp>
        <p:nvSpPr>
          <p:cNvPr id="14" name="Rounded Rectangle 13">
            <a:extLst>
              <a:ext uri="{FF2B5EF4-FFF2-40B4-BE49-F238E27FC236}">
                <a16:creationId xmlns:a16="http://schemas.microsoft.com/office/drawing/2014/main" id="{F65280EC-7366-8610-349C-D908442C9427}"/>
              </a:ext>
            </a:extLst>
          </p:cNvPr>
          <p:cNvSpPr/>
          <p:nvPr/>
        </p:nvSpPr>
        <p:spPr>
          <a:xfrm>
            <a:off x="1031358" y="2965248"/>
            <a:ext cx="7655441"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5" name="Rounded Rectangle 14">
            <a:extLst>
              <a:ext uri="{FF2B5EF4-FFF2-40B4-BE49-F238E27FC236}">
                <a16:creationId xmlns:a16="http://schemas.microsoft.com/office/drawing/2014/main" id="{2B8432A6-492A-DCB0-5BAB-E11302D48BE1}"/>
              </a:ext>
            </a:extLst>
          </p:cNvPr>
          <p:cNvSpPr/>
          <p:nvPr/>
        </p:nvSpPr>
        <p:spPr>
          <a:xfrm>
            <a:off x="1031358" y="3655323"/>
            <a:ext cx="7655440"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6" name="Rounded Rectangle 15">
            <a:extLst>
              <a:ext uri="{FF2B5EF4-FFF2-40B4-BE49-F238E27FC236}">
                <a16:creationId xmlns:a16="http://schemas.microsoft.com/office/drawing/2014/main" id="{C28BCDAE-4EE5-96C9-DAE2-ED4B14A77C18}"/>
              </a:ext>
            </a:extLst>
          </p:cNvPr>
          <p:cNvSpPr/>
          <p:nvPr/>
        </p:nvSpPr>
        <p:spPr>
          <a:xfrm>
            <a:off x="1031357" y="4335456"/>
            <a:ext cx="7655440"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7" name="Rounded Rectangle 16">
            <a:extLst>
              <a:ext uri="{FF2B5EF4-FFF2-40B4-BE49-F238E27FC236}">
                <a16:creationId xmlns:a16="http://schemas.microsoft.com/office/drawing/2014/main" id="{51BD8ED2-2F67-ED9D-D534-50D9BBEAE527}"/>
              </a:ext>
            </a:extLst>
          </p:cNvPr>
          <p:cNvSpPr/>
          <p:nvPr/>
        </p:nvSpPr>
        <p:spPr>
          <a:xfrm>
            <a:off x="1031356" y="5025531"/>
            <a:ext cx="7655441" cy="624774"/>
          </a:xfrm>
          <a:prstGeom prst="roundRect">
            <a:avLst/>
          </a:prstGeom>
          <a:solidFill>
            <a:srgbClr val="EDAA00">
              <a:alpha val="50000"/>
            </a:srgbClr>
          </a:solidFill>
          <a:ln>
            <a:noFill/>
          </a:ln>
          <a:effectLst/>
        </p:spPr>
        <p:txBody>
          <a:bodyPr rtlCol="0" anchor="ctr"/>
          <a:lstStyle/>
          <a:p>
            <a:pPr marL="0" marR="0" lvl="0" indent="0" defTabSz="4571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endParaRPr>
          </a:p>
        </p:txBody>
      </p:sp>
      <p:sp>
        <p:nvSpPr>
          <p:cNvPr id="18" name="Rounded Rectangle 17">
            <a:extLst>
              <a:ext uri="{FF2B5EF4-FFF2-40B4-BE49-F238E27FC236}">
                <a16:creationId xmlns:a16="http://schemas.microsoft.com/office/drawing/2014/main" id="{33369B78-C2DA-9B98-63A9-25708C2DB01D}"/>
              </a:ext>
            </a:extLst>
          </p:cNvPr>
          <p:cNvSpPr/>
          <p:nvPr/>
        </p:nvSpPr>
        <p:spPr>
          <a:xfrm>
            <a:off x="3319122" y="1774297"/>
            <a:ext cx="1261872" cy="3979528"/>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The model -- the equation relating the inputs to output</a:t>
            </a:r>
          </a:p>
        </p:txBody>
      </p:sp>
      <p:sp>
        <p:nvSpPr>
          <p:cNvPr id="19" name="Rounded Rectangle 18">
            <a:extLst>
              <a:ext uri="{FF2B5EF4-FFF2-40B4-BE49-F238E27FC236}">
                <a16:creationId xmlns:a16="http://schemas.microsoft.com/office/drawing/2014/main" id="{87B856A0-925C-7C81-1D31-0E274B78BD3A}"/>
              </a:ext>
            </a:extLst>
          </p:cNvPr>
          <p:cNvSpPr/>
          <p:nvPr/>
        </p:nvSpPr>
        <p:spPr>
          <a:xfrm>
            <a:off x="4687724" y="1749456"/>
            <a:ext cx="1261872" cy="3977640"/>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The reliability (of the model) over time, sites, populations</a:t>
            </a:r>
          </a:p>
        </p:txBody>
      </p:sp>
      <p:sp>
        <p:nvSpPr>
          <p:cNvPr id="20" name="Rounded Rectangle 19">
            <a:extLst>
              <a:ext uri="{FF2B5EF4-FFF2-40B4-BE49-F238E27FC236}">
                <a16:creationId xmlns:a16="http://schemas.microsoft.com/office/drawing/2014/main" id="{DCAD0962-85E0-086A-43DB-5B3C251FE96D}"/>
              </a:ext>
            </a:extLst>
          </p:cNvPr>
          <p:cNvSpPr/>
          <p:nvPr/>
        </p:nvSpPr>
        <p:spPr>
          <a:xfrm>
            <a:off x="6056326" y="1749456"/>
            <a:ext cx="1261872" cy="3977640"/>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Increase in quality of care by using the model to guide care</a:t>
            </a:r>
          </a:p>
        </p:txBody>
      </p:sp>
      <p:sp>
        <p:nvSpPr>
          <p:cNvPr id="21" name="Rounded Rectangle 20">
            <a:extLst>
              <a:ext uri="{FF2B5EF4-FFF2-40B4-BE49-F238E27FC236}">
                <a16:creationId xmlns:a16="http://schemas.microsoft.com/office/drawing/2014/main" id="{747BB17E-A19F-5067-ACDF-55A8D5EADE12}"/>
              </a:ext>
            </a:extLst>
          </p:cNvPr>
          <p:cNvSpPr/>
          <p:nvPr/>
        </p:nvSpPr>
        <p:spPr>
          <a:xfrm>
            <a:off x="7408343" y="1754513"/>
            <a:ext cx="1261872" cy="3977640"/>
          </a:xfrm>
          <a:prstGeom prst="roundRect">
            <a:avLst/>
          </a:prstGeom>
          <a:solidFill>
            <a:srgbClr val="009B76">
              <a:alpha val="50000"/>
            </a:srgbClr>
          </a:solidFill>
          <a:ln>
            <a:noFill/>
          </a:ln>
          <a:effectLst/>
        </p:spPr>
        <p:txBody>
          <a:bodyPr lIns="0" tIns="0" rIns="0" rtlCol="0" anchor="t"/>
          <a:lstStyle/>
          <a:p>
            <a:pPr marL="0" marR="0" lvl="0" indent="0" algn="ctr" defTabSz="4571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cs typeface="+mn-cs"/>
              </a:rPr>
              <a:t>Increase in value of care by using the model to guide care</a:t>
            </a:r>
          </a:p>
        </p:txBody>
      </p:sp>
      <p:sp>
        <p:nvSpPr>
          <p:cNvPr id="22" name="Freeform 21">
            <a:extLst>
              <a:ext uri="{FF2B5EF4-FFF2-40B4-BE49-F238E27FC236}">
                <a16:creationId xmlns:a16="http://schemas.microsoft.com/office/drawing/2014/main" id="{6AFBFF77-5900-7C8A-1855-943A7B2863BF}"/>
              </a:ext>
            </a:extLst>
          </p:cNvPr>
          <p:cNvSpPr/>
          <p:nvPr/>
        </p:nvSpPr>
        <p:spPr>
          <a:xfrm>
            <a:off x="1109251" y="2965248"/>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Software as a </a:t>
            </a:r>
          </a:p>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medical device (</a:t>
            </a:r>
            <a:r>
              <a:rPr lang="en-US" sz="1600" kern="0" dirty="0" err="1">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SaMD</a:t>
            </a: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a:t>
            </a:r>
          </a:p>
        </p:txBody>
      </p:sp>
      <p:sp>
        <p:nvSpPr>
          <p:cNvPr id="23" name="Freeform 22">
            <a:extLst>
              <a:ext uri="{FF2B5EF4-FFF2-40B4-BE49-F238E27FC236}">
                <a16:creationId xmlns:a16="http://schemas.microsoft.com/office/drawing/2014/main" id="{FEE10856-8848-4E4E-F4B4-ABBF9844AF0F}"/>
              </a:ext>
            </a:extLst>
          </p:cNvPr>
          <p:cNvSpPr/>
          <p:nvPr/>
        </p:nvSpPr>
        <p:spPr>
          <a:xfrm>
            <a:off x="1119077" y="3658305"/>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As a digital, laboratory developed test (LDT)</a:t>
            </a:r>
          </a:p>
        </p:txBody>
      </p:sp>
      <p:sp>
        <p:nvSpPr>
          <p:cNvPr id="24" name="Freeform 23">
            <a:extLst>
              <a:ext uri="{FF2B5EF4-FFF2-40B4-BE49-F238E27FC236}">
                <a16:creationId xmlns:a16="http://schemas.microsoft.com/office/drawing/2014/main" id="{4CED8448-4CB2-B66C-7DD8-9DF51BC61791}"/>
              </a:ext>
            </a:extLst>
          </p:cNvPr>
          <p:cNvSpPr/>
          <p:nvPr/>
        </p:nvSpPr>
        <p:spPr>
          <a:xfrm>
            <a:off x="1109251" y="4335456"/>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Cert. as practice management software</a:t>
            </a:r>
          </a:p>
        </p:txBody>
      </p:sp>
      <p:sp>
        <p:nvSpPr>
          <p:cNvPr id="25" name="Freeform 24">
            <a:extLst>
              <a:ext uri="{FF2B5EF4-FFF2-40B4-BE49-F238E27FC236}">
                <a16:creationId xmlns:a16="http://schemas.microsoft.com/office/drawing/2014/main" id="{A5974403-FE0B-231F-31C4-622C048E8226}"/>
              </a:ext>
            </a:extLst>
          </p:cNvPr>
          <p:cNvSpPr/>
          <p:nvPr/>
        </p:nvSpPr>
        <p:spPr>
          <a:xfrm>
            <a:off x="1112169" y="5025531"/>
            <a:ext cx="1923524" cy="621792"/>
          </a:xfrm>
          <a:custGeom>
            <a:avLst/>
            <a:gdLst>
              <a:gd name="connsiteX0" fmla="*/ 0 w 1662890"/>
              <a:gd name="connsiteY0" fmla="*/ 0 h 835992"/>
              <a:gd name="connsiteX1" fmla="*/ 1662890 w 1662890"/>
              <a:gd name="connsiteY1" fmla="*/ 0 h 835992"/>
              <a:gd name="connsiteX2" fmla="*/ 1662890 w 1662890"/>
              <a:gd name="connsiteY2" fmla="*/ 835992 h 835992"/>
              <a:gd name="connsiteX3" fmla="*/ 0 w 1662890"/>
              <a:gd name="connsiteY3" fmla="*/ 835992 h 835992"/>
              <a:gd name="connsiteX4" fmla="*/ 0 w 1662890"/>
              <a:gd name="connsiteY4" fmla="*/ 0 h 835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90" h="835992">
                <a:moveTo>
                  <a:pt x="0" y="0"/>
                </a:moveTo>
                <a:lnTo>
                  <a:pt x="1662890" y="0"/>
                </a:lnTo>
                <a:lnTo>
                  <a:pt x="1662890" y="835992"/>
                </a:lnTo>
                <a:lnTo>
                  <a:pt x="0" y="835992"/>
                </a:lnTo>
                <a:lnTo>
                  <a:pt x="0" y="0"/>
                </a:lnTo>
                <a:close/>
              </a:path>
            </a:pathLst>
          </a:custGeom>
          <a:noFill/>
          <a:ln>
            <a:noFill/>
          </a:ln>
          <a:effectLst/>
        </p:spPr>
        <p:txBody>
          <a:bodyPr spcFirstLastPara="0" vert="horz" wrap="square" lIns="0" tIns="0" rIns="0" bIns="0" numCol="1" spcCol="1270" anchor="ctr" anchorCtr="0">
            <a:noAutofit/>
          </a:bodyPr>
          <a:lstStyle/>
          <a:p>
            <a:pPr defTabSz="711200">
              <a:spcBef>
                <a:spcPct val="0"/>
              </a:spcBef>
            </a:pP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Software as a therapeutic (</a:t>
            </a:r>
            <a:r>
              <a:rPr lang="en-US" sz="1600" kern="0" dirty="0" err="1">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DTx</a:t>
            </a:r>
            <a:r>
              <a:rPr lang="en-US" sz="1600" kern="0" dirty="0">
                <a:solidFill>
                  <a:prstClr val="black">
                    <a:hueOff val="0"/>
                    <a:satOff val="0"/>
                    <a:lumOff val="0"/>
                    <a:alphaOff val="0"/>
                  </a:prstClr>
                </a:solidFill>
                <a:latin typeface="Source Sans Pro Light" panose="020B0403030403020204" pitchFamily="34" charset="0"/>
                <a:ea typeface="Source Sans Pro Light" panose="020B0403030403020204" pitchFamily="34" charset="0"/>
              </a:rPr>
              <a:t>)</a:t>
            </a:r>
          </a:p>
        </p:txBody>
      </p:sp>
      <p:sp>
        <p:nvSpPr>
          <p:cNvPr id="26" name="Rectangle 25" descr="Test tubes">
            <a:extLst>
              <a:ext uri="{FF2B5EF4-FFF2-40B4-BE49-F238E27FC236}">
                <a16:creationId xmlns:a16="http://schemas.microsoft.com/office/drawing/2014/main" id="{89EF18BF-7EBD-8609-DC71-3864C88901D6}"/>
              </a:ext>
            </a:extLst>
          </p:cNvPr>
          <p:cNvSpPr>
            <a:spLocks noChangeAspect="1"/>
          </p:cNvSpPr>
          <p:nvPr/>
        </p:nvSpPr>
        <p:spPr>
          <a:xfrm>
            <a:off x="325705" y="3658305"/>
            <a:ext cx="621792" cy="6217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descr="Stethoscope">
            <a:extLst>
              <a:ext uri="{FF2B5EF4-FFF2-40B4-BE49-F238E27FC236}">
                <a16:creationId xmlns:a16="http://schemas.microsoft.com/office/drawing/2014/main" id="{1926005B-9074-B500-E491-F88D183883D9}"/>
              </a:ext>
            </a:extLst>
          </p:cNvPr>
          <p:cNvSpPr>
            <a:spLocks noChangeAspect="1"/>
          </p:cNvSpPr>
          <p:nvPr/>
        </p:nvSpPr>
        <p:spPr>
          <a:xfrm>
            <a:off x="325705" y="3033531"/>
            <a:ext cx="621792" cy="62179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27" descr="Diploma">
            <a:extLst>
              <a:ext uri="{FF2B5EF4-FFF2-40B4-BE49-F238E27FC236}">
                <a16:creationId xmlns:a16="http://schemas.microsoft.com/office/drawing/2014/main" id="{C4980B37-F050-8C61-0A93-2667899EE33A}"/>
              </a:ext>
            </a:extLst>
          </p:cNvPr>
          <p:cNvSpPr>
            <a:spLocks noChangeAspect="1"/>
          </p:cNvSpPr>
          <p:nvPr/>
        </p:nvSpPr>
        <p:spPr>
          <a:xfrm>
            <a:off x="325705" y="4335456"/>
            <a:ext cx="621792" cy="62179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descr="Medicine">
            <a:extLst>
              <a:ext uri="{FF2B5EF4-FFF2-40B4-BE49-F238E27FC236}">
                <a16:creationId xmlns:a16="http://schemas.microsoft.com/office/drawing/2014/main" id="{4D9DCFDD-7F23-4770-24D5-229C02C73B33}"/>
              </a:ext>
            </a:extLst>
          </p:cNvPr>
          <p:cNvSpPr>
            <a:spLocks noChangeAspect="1"/>
          </p:cNvSpPr>
          <p:nvPr/>
        </p:nvSpPr>
        <p:spPr>
          <a:xfrm>
            <a:off x="325705" y="5025531"/>
            <a:ext cx="621792" cy="62179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ysClr val="window" lastClr="FFFFFF">
                <a:hueOff val="0"/>
                <a:satOff val="0"/>
                <a:lumOff val="0"/>
                <a:alphaOff val="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39599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73C8-EB2E-D147-B2DA-8D28C49D62F9}"/>
              </a:ext>
            </a:extLst>
          </p:cNvPr>
          <p:cNvSpPr>
            <a:spLocks noGrp="1"/>
          </p:cNvSpPr>
          <p:nvPr>
            <p:ph type="title"/>
          </p:nvPr>
        </p:nvSpPr>
        <p:spPr/>
        <p:txBody>
          <a:bodyPr>
            <a:normAutofit fontScale="90000"/>
          </a:bodyPr>
          <a:lstStyle/>
          <a:p>
            <a:pPr algn="ctr"/>
            <a:r>
              <a:rPr lang="en-US" sz="4400" dirty="0"/>
              <a:t>In addition: Using AI in healthcare has other open ethical questions</a:t>
            </a:r>
            <a:endParaRPr lang="en-US" dirty="0"/>
          </a:p>
        </p:txBody>
      </p:sp>
      <p:sp>
        <p:nvSpPr>
          <p:cNvPr id="3" name="Content Placeholder 2">
            <a:extLst>
              <a:ext uri="{FF2B5EF4-FFF2-40B4-BE49-F238E27FC236}">
                <a16:creationId xmlns:a16="http://schemas.microsoft.com/office/drawing/2014/main" id="{A3B5CDD0-50A0-994A-ABD4-B1B56E0ACBC7}"/>
              </a:ext>
            </a:extLst>
          </p:cNvPr>
          <p:cNvSpPr>
            <a:spLocks noGrp="1"/>
          </p:cNvSpPr>
          <p:nvPr>
            <p:ph idx="1"/>
          </p:nvPr>
        </p:nvSpPr>
        <p:spPr>
          <a:xfrm>
            <a:off x="457200" y="1795646"/>
            <a:ext cx="8229600" cy="4388770"/>
          </a:xfrm>
        </p:spPr>
        <p:txBody>
          <a:bodyPr>
            <a:normAutofit fontScale="85000" lnSpcReduction="20000"/>
          </a:bodyPr>
          <a:lstStyle/>
          <a:p>
            <a:pPr marL="514350" indent="-514350">
              <a:buFont typeface="+mj-lt"/>
              <a:buAutoNum type="arabicPeriod"/>
            </a:pPr>
            <a:r>
              <a:rPr lang="en-US" dirty="0"/>
              <a:t>Ensuring fairness and equity of decision making based on the output of AI agents (classifiers and predictors).</a:t>
            </a:r>
          </a:p>
          <a:p>
            <a:pPr marL="514350" indent="-514350">
              <a:buFont typeface="+mj-lt"/>
              <a:buAutoNum type="arabicPeriod"/>
            </a:pPr>
            <a:endParaRPr lang="en-US" dirty="0"/>
          </a:p>
          <a:p>
            <a:pPr marL="514350" indent="-514350">
              <a:buFont typeface="+mj-lt"/>
              <a:buAutoNum type="arabicPeriod"/>
            </a:pPr>
            <a:r>
              <a:rPr lang="en-US" dirty="0"/>
              <a:t>The degree of autonomy, and decision-making authority, granted to algorithmic agents.</a:t>
            </a:r>
          </a:p>
          <a:p>
            <a:pPr marL="514350" indent="-514350">
              <a:buFont typeface="+mj-lt"/>
              <a:buAutoNum type="arabicPeriod"/>
            </a:pPr>
            <a:endParaRPr lang="en-US" dirty="0"/>
          </a:p>
          <a:p>
            <a:pPr marL="514350" indent="-514350">
              <a:buFont typeface="+mj-lt"/>
              <a:buAutoNum type="arabicPeriod"/>
            </a:pPr>
            <a:r>
              <a:rPr lang="en-US" dirty="0"/>
              <a:t>The changes in agency, and fiduciary responsibility in the doctor-patient relationship.</a:t>
            </a:r>
          </a:p>
          <a:p>
            <a:pPr marL="514350" indent="-514350">
              <a:buFont typeface="+mj-lt"/>
              <a:buAutoNum type="arabicPeriod"/>
            </a:pPr>
            <a:endParaRPr lang="en-US" dirty="0"/>
          </a:p>
          <a:p>
            <a:pPr marL="514350" indent="-514350">
              <a:buFont typeface="+mj-lt"/>
              <a:buAutoNum type="arabicPeriod"/>
            </a:pPr>
            <a:r>
              <a:rPr lang="en-US" dirty="0"/>
              <a:t>Balancing the competing needs for data-access, transparency of analysis, and patient privacy.</a:t>
            </a:r>
          </a:p>
        </p:txBody>
      </p:sp>
    </p:spTree>
    <p:extLst>
      <p:ext uri="{BB962C8B-B14F-4D97-AF65-F5344CB8AC3E}">
        <p14:creationId xmlns:p14="http://schemas.microsoft.com/office/powerpoint/2010/main" val="353277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8718-B248-A44F-A5DE-13C4F3C453FB}"/>
              </a:ext>
            </a:extLst>
          </p:cNvPr>
          <p:cNvSpPr>
            <a:spLocks noGrp="1"/>
          </p:cNvSpPr>
          <p:nvPr>
            <p:ph type="title"/>
          </p:nvPr>
        </p:nvSpPr>
        <p:spPr>
          <a:xfrm>
            <a:off x="0" y="294640"/>
            <a:ext cx="9144000" cy="1143000"/>
          </a:xfrm>
        </p:spPr>
        <p:txBody>
          <a:bodyPr/>
          <a:lstStyle/>
          <a:p>
            <a:pPr algn="ctr"/>
            <a:r>
              <a:rPr lang="en-US" dirty="0"/>
              <a:t>Assigned reading</a:t>
            </a:r>
          </a:p>
        </p:txBody>
      </p:sp>
      <p:sp>
        <p:nvSpPr>
          <p:cNvPr id="3" name="Content Placeholder 2">
            <a:extLst>
              <a:ext uri="{FF2B5EF4-FFF2-40B4-BE49-F238E27FC236}">
                <a16:creationId xmlns:a16="http://schemas.microsoft.com/office/drawing/2014/main" id="{0CC20482-873D-954E-A702-36E23736908F}"/>
              </a:ext>
            </a:extLst>
          </p:cNvPr>
          <p:cNvSpPr>
            <a:spLocks noGrp="1"/>
          </p:cNvSpPr>
          <p:nvPr>
            <p:ph idx="1"/>
          </p:nvPr>
        </p:nvSpPr>
        <p:spPr/>
        <p:txBody>
          <a:bodyPr>
            <a:normAutofit/>
          </a:bodyPr>
          <a:lstStyle/>
          <a:p>
            <a:r>
              <a:rPr lang="en-US" sz="2000" dirty="0"/>
              <a:t>Wynants L, van </a:t>
            </a:r>
            <a:r>
              <a:rPr lang="en-US" sz="2000" dirty="0" err="1"/>
              <a:t>Smeden</a:t>
            </a:r>
            <a:r>
              <a:rPr lang="en-US" sz="2000" dirty="0"/>
              <a:t> M, </a:t>
            </a:r>
            <a:r>
              <a:rPr lang="en-US" sz="2000" dirty="0" err="1"/>
              <a:t>McLernon</a:t>
            </a:r>
            <a:r>
              <a:rPr lang="en-US" sz="2000" dirty="0"/>
              <a:t> DJ, Timmerman D, </a:t>
            </a:r>
            <a:r>
              <a:rPr lang="en-US" sz="2000" dirty="0" err="1"/>
              <a:t>Steyerberg</a:t>
            </a:r>
            <a:r>
              <a:rPr lang="en-US" sz="2000" dirty="0"/>
              <a:t> EW, Van </a:t>
            </a:r>
            <a:r>
              <a:rPr lang="en-US" sz="2000" dirty="0" err="1"/>
              <a:t>Calster</a:t>
            </a:r>
            <a:r>
              <a:rPr lang="en-US" sz="2000" dirty="0"/>
              <a:t> B. </a:t>
            </a:r>
            <a:r>
              <a:rPr lang="en-US" sz="2000" b="1" dirty="0"/>
              <a:t>Three myths about risk thresholds for prediction models. </a:t>
            </a:r>
            <a:r>
              <a:rPr lang="en-US" sz="2000" dirty="0"/>
              <a:t>BMC Med. 2019 Oct 25;17(1):192. </a:t>
            </a:r>
            <a:r>
              <a:rPr lang="en-US" sz="2000" dirty="0" err="1"/>
              <a:t>doi</a:t>
            </a:r>
            <a:r>
              <a:rPr lang="en-US" sz="2000" dirty="0"/>
              <a:t>: 10.1186/s12916-019-1425-3. PMID: 31651317; PMCID: PMC6814132.</a:t>
            </a:r>
          </a:p>
        </p:txBody>
      </p:sp>
    </p:spTree>
    <p:extLst>
      <p:ext uri="{BB962C8B-B14F-4D97-AF65-F5344CB8AC3E}">
        <p14:creationId xmlns:p14="http://schemas.microsoft.com/office/powerpoint/2010/main" val="2918156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8718-B248-A44F-A5DE-13C4F3C453FB}"/>
              </a:ext>
            </a:extLst>
          </p:cNvPr>
          <p:cNvSpPr>
            <a:spLocks noGrp="1"/>
          </p:cNvSpPr>
          <p:nvPr>
            <p:ph type="title"/>
          </p:nvPr>
        </p:nvSpPr>
        <p:spPr>
          <a:xfrm>
            <a:off x="0" y="254000"/>
            <a:ext cx="9144000" cy="1143000"/>
          </a:xfrm>
        </p:spPr>
        <p:txBody>
          <a:bodyPr>
            <a:normAutofit fontScale="90000"/>
          </a:bodyPr>
          <a:lstStyle/>
          <a:p>
            <a:pPr algn="ctr"/>
            <a:r>
              <a:rPr lang="en-US" dirty="0"/>
              <a:t>More on topics covered today: </a:t>
            </a:r>
            <a:br>
              <a:rPr lang="en-US" dirty="0"/>
            </a:br>
            <a:r>
              <a:rPr lang="en-US" dirty="0"/>
              <a:t>classes at Stanford that may be of interest</a:t>
            </a:r>
          </a:p>
        </p:txBody>
      </p:sp>
      <p:sp>
        <p:nvSpPr>
          <p:cNvPr id="3" name="Content Placeholder 2">
            <a:extLst>
              <a:ext uri="{FF2B5EF4-FFF2-40B4-BE49-F238E27FC236}">
                <a16:creationId xmlns:a16="http://schemas.microsoft.com/office/drawing/2014/main" id="{0CC20482-873D-954E-A702-36E23736908F}"/>
              </a:ext>
            </a:extLst>
          </p:cNvPr>
          <p:cNvSpPr>
            <a:spLocks noGrp="1"/>
          </p:cNvSpPr>
          <p:nvPr>
            <p:ph idx="1"/>
          </p:nvPr>
        </p:nvSpPr>
        <p:spPr>
          <a:xfrm>
            <a:off x="457200" y="1965961"/>
            <a:ext cx="8229600" cy="3510279"/>
          </a:xfrm>
        </p:spPr>
        <p:txBody>
          <a:bodyPr>
            <a:normAutofit/>
          </a:bodyPr>
          <a:lstStyle/>
          <a:p>
            <a:r>
              <a:rPr lang="en-US" sz="2200" dirty="0"/>
              <a:t>Winter</a:t>
            </a:r>
          </a:p>
          <a:p>
            <a:pPr lvl="1"/>
            <a:r>
              <a:rPr lang="en-US" sz="2200" dirty="0"/>
              <a:t>EPI 219: Evaluating Technologies for Diagnosis, Prediction, and Screening</a:t>
            </a:r>
          </a:p>
          <a:p>
            <a:pPr lvl="1"/>
            <a:r>
              <a:rPr lang="en-US" sz="2200" dirty="0"/>
              <a:t>CHPR 212/HRP 218/MED 212: Methods for Health Care Delivery Innovation, Implementation, and Evaluation</a:t>
            </a:r>
          </a:p>
          <a:p>
            <a:r>
              <a:rPr lang="en-US" sz="2200" dirty="0"/>
              <a:t>Spring</a:t>
            </a:r>
          </a:p>
          <a:p>
            <a:pPr lvl="1"/>
            <a:r>
              <a:rPr lang="en-US" sz="2200" dirty="0"/>
              <a:t>BIOMEDIN 223/EPI 220: Deploying and Evaluating Fair AI in Healthcare </a:t>
            </a:r>
          </a:p>
        </p:txBody>
      </p:sp>
    </p:spTree>
    <p:extLst>
      <p:ext uri="{BB962C8B-B14F-4D97-AF65-F5344CB8AC3E}">
        <p14:creationId xmlns:p14="http://schemas.microsoft.com/office/powerpoint/2010/main" val="51913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241E-0E2B-FE43-AA0D-AC60C98BBA86}"/>
              </a:ext>
            </a:extLst>
          </p:cNvPr>
          <p:cNvSpPr>
            <a:spLocks noGrp="1"/>
          </p:cNvSpPr>
          <p:nvPr>
            <p:ph type="title"/>
          </p:nvPr>
        </p:nvSpPr>
        <p:spPr/>
        <p:txBody>
          <a:bodyPr>
            <a:normAutofit/>
          </a:bodyPr>
          <a:lstStyle/>
          <a:p>
            <a:r>
              <a:rPr lang="en-US" dirty="0"/>
              <a:t>Goals for today</a:t>
            </a:r>
          </a:p>
        </p:txBody>
      </p:sp>
      <p:sp>
        <p:nvSpPr>
          <p:cNvPr id="12" name="Content Placeholder 2">
            <a:extLst>
              <a:ext uri="{FF2B5EF4-FFF2-40B4-BE49-F238E27FC236}">
                <a16:creationId xmlns:a16="http://schemas.microsoft.com/office/drawing/2014/main" id="{89F67A53-8694-2387-45FD-81B63CD2E807}"/>
              </a:ext>
            </a:extLst>
          </p:cNvPr>
          <p:cNvSpPr>
            <a:spLocks noGrp="1"/>
          </p:cNvSpPr>
          <p:nvPr>
            <p:ph idx="1"/>
          </p:nvPr>
        </p:nvSpPr>
        <p:spPr/>
        <p:txBody>
          <a:bodyPr>
            <a:normAutofit fontScale="92500" lnSpcReduction="20000"/>
          </a:bodyPr>
          <a:lstStyle/>
          <a:p>
            <a:pPr marL="0" indent="0">
              <a:buNone/>
            </a:pPr>
            <a:r>
              <a:rPr lang="en-US" dirty="0"/>
              <a:t>We’ll discuss approaches and challenges in: </a:t>
            </a:r>
            <a:br>
              <a:rPr lang="en-US" dirty="0"/>
            </a:br>
            <a:endParaRPr lang="en-US" dirty="0"/>
          </a:p>
          <a:p>
            <a:r>
              <a:rPr lang="en-US" dirty="0"/>
              <a:t>Assessing impact of modeling choices</a:t>
            </a:r>
          </a:p>
          <a:p>
            <a:r>
              <a:rPr lang="en-US" dirty="0"/>
              <a:t>Ensuring fairness</a:t>
            </a:r>
          </a:p>
          <a:p>
            <a:r>
              <a:rPr lang="en-US" dirty="0"/>
              <a:t>Usefulness under capacity constraints </a:t>
            </a:r>
          </a:p>
          <a:p>
            <a:r>
              <a:rPr lang="en-US" dirty="0"/>
              <a:t>Liability and regulation</a:t>
            </a:r>
          </a:p>
          <a:p>
            <a:pPr marL="0" indent="0">
              <a:buNone/>
            </a:pPr>
            <a:endParaRPr lang="en-US" dirty="0"/>
          </a:p>
          <a:p>
            <a:pPr marL="0" indent="0">
              <a:buNone/>
            </a:pPr>
            <a:r>
              <a:rPr lang="en-US" dirty="0"/>
              <a:t>Each section will include a summary of suggestions for you to keep in mind as you develop and deploy models yourselves!</a:t>
            </a:r>
          </a:p>
          <a:p>
            <a:pPr marL="0" indent="0">
              <a:buNone/>
            </a:pPr>
            <a:endParaRPr lang="en-US" dirty="0"/>
          </a:p>
        </p:txBody>
      </p:sp>
    </p:spTree>
    <p:extLst>
      <p:ext uri="{BB962C8B-B14F-4D97-AF65-F5344CB8AC3E}">
        <p14:creationId xmlns:p14="http://schemas.microsoft.com/office/powerpoint/2010/main" val="9053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modeling choices</a:t>
            </a:r>
          </a:p>
        </p:txBody>
      </p:sp>
    </p:spTree>
    <p:extLst>
      <p:ext uri="{BB962C8B-B14F-4D97-AF65-F5344CB8AC3E}">
        <p14:creationId xmlns:p14="http://schemas.microsoft.com/office/powerpoint/2010/main" val="360409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E0D702-6C2C-4E3E-379D-EAB8D7D14C91}"/>
              </a:ext>
            </a:extLst>
          </p:cNvPr>
          <p:cNvSpPr>
            <a:spLocks noGrp="1"/>
          </p:cNvSpPr>
          <p:nvPr>
            <p:ph type="title"/>
          </p:nvPr>
        </p:nvSpPr>
        <p:spPr>
          <a:xfrm>
            <a:off x="0" y="157395"/>
            <a:ext cx="9144000" cy="1143000"/>
          </a:xfrm>
        </p:spPr>
        <p:txBody>
          <a:bodyPr>
            <a:normAutofit fontScale="90000"/>
          </a:bodyPr>
          <a:lstStyle/>
          <a:p>
            <a:pPr algn="ctr"/>
            <a:r>
              <a:rPr lang="en-US" dirty="0"/>
              <a:t>Some choices that can significantly </a:t>
            </a:r>
            <a:br>
              <a:rPr lang="en-US" dirty="0"/>
            </a:br>
            <a:r>
              <a:rPr lang="en-US" dirty="0"/>
              <a:t>impact your model </a:t>
            </a:r>
          </a:p>
        </p:txBody>
      </p:sp>
      <p:pic>
        <p:nvPicPr>
          <p:cNvPr id="4" name="Picture 3" descr="Graphical user interface, text, application, email&#10;&#10;Description automatically generated">
            <a:extLst>
              <a:ext uri="{FF2B5EF4-FFF2-40B4-BE49-F238E27FC236}">
                <a16:creationId xmlns:a16="http://schemas.microsoft.com/office/drawing/2014/main" id="{B8BA76EC-5DEF-4F36-64A6-BB2F5343282D}"/>
              </a:ext>
            </a:extLst>
          </p:cNvPr>
          <p:cNvPicPr>
            <a:picLocks noChangeAspect="1"/>
          </p:cNvPicPr>
          <p:nvPr/>
        </p:nvPicPr>
        <p:blipFill>
          <a:blip r:embed="rId3"/>
          <a:stretch>
            <a:fillRect/>
          </a:stretch>
        </p:blipFill>
        <p:spPr>
          <a:xfrm>
            <a:off x="3807501" y="2692294"/>
            <a:ext cx="5149441" cy="1866672"/>
          </a:xfrm>
          <a:prstGeom prst="rect">
            <a:avLst/>
          </a:prstGeom>
          <a:noFill/>
        </p:spPr>
      </p:pic>
      <p:sp>
        <p:nvSpPr>
          <p:cNvPr id="11" name="Content Placeholder 3">
            <a:extLst>
              <a:ext uri="{FF2B5EF4-FFF2-40B4-BE49-F238E27FC236}">
                <a16:creationId xmlns:a16="http://schemas.microsoft.com/office/drawing/2014/main" id="{FC891E1B-940F-34C0-DE8E-5E2F3CD96A1D}"/>
              </a:ext>
            </a:extLst>
          </p:cNvPr>
          <p:cNvSpPr>
            <a:spLocks noGrp="1"/>
          </p:cNvSpPr>
          <p:nvPr>
            <p:ph sz="half" idx="2"/>
          </p:nvPr>
        </p:nvSpPr>
        <p:spPr>
          <a:xfrm>
            <a:off x="689547" y="1362649"/>
            <a:ext cx="3117954" cy="4525963"/>
          </a:xfrm>
        </p:spPr>
        <p:txBody>
          <a:bodyPr/>
          <a:lstStyle/>
          <a:p>
            <a:endParaRPr lang="en-US" dirty="0"/>
          </a:p>
          <a:p>
            <a:pPr marL="0" indent="0">
              <a:buNone/>
            </a:pPr>
            <a:endParaRPr lang="en-US" dirty="0"/>
          </a:p>
          <a:p>
            <a:r>
              <a:rPr lang="en-US" dirty="0"/>
              <a:t>Data</a:t>
            </a:r>
          </a:p>
          <a:p>
            <a:r>
              <a:rPr lang="en-US" dirty="0"/>
              <a:t>Lead time for predictions</a:t>
            </a:r>
          </a:p>
          <a:p>
            <a:r>
              <a:rPr lang="en-US" dirty="0"/>
              <a:t>Outcome definition. i.e. label choice</a:t>
            </a:r>
          </a:p>
        </p:txBody>
      </p:sp>
    </p:spTree>
    <p:extLst>
      <p:ext uri="{BB962C8B-B14F-4D97-AF65-F5344CB8AC3E}">
        <p14:creationId xmlns:p14="http://schemas.microsoft.com/office/powerpoint/2010/main" val="336716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D9BA-C2E3-6442-B0D6-51A22F0D3C35}"/>
              </a:ext>
            </a:extLst>
          </p:cNvPr>
          <p:cNvSpPr>
            <a:spLocks noGrp="1"/>
          </p:cNvSpPr>
          <p:nvPr>
            <p:ph type="title"/>
          </p:nvPr>
        </p:nvSpPr>
        <p:spPr>
          <a:xfrm>
            <a:off x="0" y="0"/>
            <a:ext cx="9144000" cy="1143000"/>
          </a:xfrm>
        </p:spPr>
        <p:txBody>
          <a:bodyPr>
            <a:normAutofit fontScale="90000"/>
          </a:bodyPr>
          <a:lstStyle/>
          <a:p>
            <a:pPr algn="ctr"/>
            <a:r>
              <a:rPr lang="en-US" dirty="0"/>
              <a:t>Ex. Impact of data density on eligible population and outcome prevalence</a:t>
            </a:r>
          </a:p>
        </p:txBody>
      </p:sp>
      <p:pic>
        <p:nvPicPr>
          <p:cNvPr id="4" name="Picture 3" descr="A picture containing table, man&#10;&#10;Description automatically generated">
            <a:extLst>
              <a:ext uri="{FF2B5EF4-FFF2-40B4-BE49-F238E27FC236}">
                <a16:creationId xmlns:a16="http://schemas.microsoft.com/office/drawing/2014/main" id="{9E173DC7-142C-244F-AAA9-9CB621E76DDA}"/>
              </a:ext>
            </a:extLst>
          </p:cNvPr>
          <p:cNvPicPr>
            <a:picLocks noChangeAspect="1"/>
          </p:cNvPicPr>
          <p:nvPr/>
        </p:nvPicPr>
        <p:blipFill>
          <a:blip r:embed="rId3"/>
          <a:stretch>
            <a:fillRect/>
          </a:stretch>
        </p:blipFill>
        <p:spPr>
          <a:xfrm>
            <a:off x="342900" y="1291530"/>
            <a:ext cx="4089400" cy="4089400"/>
          </a:xfrm>
          <a:prstGeom prst="rect">
            <a:avLst/>
          </a:prstGeom>
          <a:ln>
            <a:solidFill>
              <a:schemeClr val="tx1"/>
            </a:solidFill>
          </a:ln>
        </p:spPr>
      </p:pic>
      <p:pic>
        <p:nvPicPr>
          <p:cNvPr id="6" name="Picture 5" descr="A picture containing photo, table, man, white&#10;&#10;Description automatically generated">
            <a:extLst>
              <a:ext uri="{FF2B5EF4-FFF2-40B4-BE49-F238E27FC236}">
                <a16:creationId xmlns:a16="http://schemas.microsoft.com/office/drawing/2014/main" id="{D982D122-DA5B-A641-B30F-44F852E864E4}"/>
              </a:ext>
            </a:extLst>
          </p:cNvPr>
          <p:cNvPicPr>
            <a:picLocks noChangeAspect="1"/>
          </p:cNvPicPr>
          <p:nvPr/>
        </p:nvPicPr>
        <p:blipFill>
          <a:blip r:embed="rId4"/>
          <a:stretch>
            <a:fillRect/>
          </a:stretch>
        </p:blipFill>
        <p:spPr>
          <a:xfrm>
            <a:off x="4711702" y="1291530"/>
            <a:ext cx="4089400" cy="4089400"/>
          </a:xfrm>
          <a:prstGeom prst="rect">
            <a:avLst/>
          </a:prstGeom>
          <a:ln>
            <a:solidFill>
              <a:schemeClr val="tx1"/>
            </a:solidFill>
          </a:ln>
        </p:spPr>
      </p:pic>
      <p:sp>
        <p:nvSpPr>
          <p:cNvPr id="7" name="Rectangle 6">
            <a:extLst>
              <a:ext uri="{FF2B5EF4-FFF2-40B4-BE49-F238E27FC236}">
                <a16:creationId xmlns:a16="http://schemas.microsoft.com/office/drawing/2014/main" id="{C4F7E96B-DD27-3641-8365-1A9F0A3E5569}"/>
              </a:ext>
            </a:extLst>
          </p:cNvPr>
          <p:cNvSpPr/>
          <p:nvPr/>
        </p:nvSpPr>
        <p:spPr>
          <a:xfrm>
            <a:off x="342900" y="5441166"/>
            <a:ext cx="40894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23232"/>
                </a:solidFill>
                <a:effectLst/>
                <a:uLnTx/>
                <a:uFillTx/>
                <a:latin typeface="Calibri"/>
                <a:ea typeface="+mn-ea"/>
                <a:cs typeface="+mn-cs"/>
              </a:rPr>
              <a:t>As data density requirements increase, the fraction of the population included (and for whom the model would be applicable later) falls</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9DC66ED-A040-E847-892D-062B5C3302B0}"/>
              </a:ext>
            </a:extLst>
          </p:cNvPr>
          <p:cNvSpPr/>
          <p:nvPr/>
        </p:nvSpPr>
        <p:spPr>
          <a:xfrm>
            <a:off x="4711700" y="5441166"/>
            <a:ext cx="40894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23232"/>
                </a:solidFill>
                <a:effectLst/>
                <a:uLnTx/>
                <a:uFillTx/>
                <a:latin typeface="Calibri"/>
                <a:ea typeface="+mn-ea"/>
                <a:cs typeface="+mn-cs"/>
              </a:rPr>
              <a:t>Because patients with higher data density tend to be sicker, as data density increases, the prevalence of the outcome (death) increases</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itle 1">
            <a:extLst>
              <a:ext uri="{FF2B5EF4-FFF2-40B4-BE49-F238E27FC236}">
                <a16:creationId xmlns:a16="http://schemas.microsoft.com/office/drawing/2014/main" id="{A8BC44D7-2A2A-47F4-FBC6-9CA0670D2733}"/>
              </a:ext>
            </a:extLst>
          </p:cNvPr>
          <p:cNvSpPr txBox="1">
            <a:spLocks/>
          </p:cNvSpPr>
          <p:nvPr/>
        </p:nvSpPr>
        <p:spPr>
          <a:xfrm>
            <a:off x="554822" y="6294620"/>
            <a:ext cx="8313756" cy="462087"/>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algn="r">
              <a:defRPr/>
            </a:pPr>
            <a:r>
              <a:rPr lang="en-US" sz="1100" b="0" dirty="0">
                <a:solidFill>
                  <a:schemeClr val="bg1">
                    <a:lumMod val="65000"/>
                  </a:schemeClr>
                </a:solidFill>
                <a:effectLst/>
                <a:latin typeface="Source Sans Pro" panose="020B0503030403020204" pitchFamily="34" charset="0"/>
                <a:ea typeface="Source Sans Pro" panose="020B0503030403020204" pitchFamily="34" charset="0"/>
              </a:rPr>
              <a:t>Jung et al. “Predicting Need for Advanced Illness or Palliative Care </a:t>
            </a:r>
            <a:r>
              <a:rPr lang="en-US" sz="1100" dirty="0">
                <a:solidFill>
                  <a:schemeClr val="bg1">
                    <a:lumMod val="65000"/>
                  </a:schemeClr>
                </a:solidFill>
                <a:latin typeface="Source Sans Pro" panose="020B0503030403020204" pitchFamily="34" charset="0"/>
                <a:ea typeface="Source Sans Pro" panose="020B0503030403020204" pitchFamily="34" charset="0"/>
              </a:rPr>
              <a:t>In a Primary Care Population Using Electronic Health Record Data </a:t>
            </a:r>
            <a:r>
              <a:rPr lang="en-US" sz="1100" b="0" dirty="0">
                <a:solidFill>
                  <a:schemeClr val="bg1">
                    <a:lumMod val="65000"/>
                  </a:schemeClr>
                </a:solidFill>
                <a:effectLst/>
                <a:latin typeface="Source Sans Pro" panose="020B0503030403020204" pitchFamily="34" charset="0"/>
                <a:ea typeface="Source Sans Pro" panose="020B0503030403020204" pitchFamily="34" charset="0"/>
              </a:rPr>
              <a:t>”.</a:t>
            </a:r>
          </a:p>
          <a:p>
            <a:pPr algn="r">
              <a:defRPr/>
            </a:pPr>
            <a:r>
              <a:rPr lang="en-US" sz="1100" i="0" u="sng" dirty="0">
                <a:solidFill>
                  <a:schemeClr val="bg1">
                    <a:lumMod val="65000"/>
                  </a:schemeClr>
                </a:solidFill>
                <a:effectLst/>
                <a:latin typeface="Source Sans Pro" panose="020B0503030403020204" pitchFamily="34" charset="0"/>
                <a:ea typeface="Source Sans Pro" panose="020B0503030403020204" pitchFamily="34" charset="0"/>
                <a:hlinkClick r:id="rId5">
                  <a:extLst>
                    <a:ext uri="{A12FA001-AC4F-418D-AE19-62706E023703}">
                      <ahyp:hlinkClr xmlns:ahyp="http://schemas.microsoft.com/office/drawing/2018/hyperlinkcolor" val="tx"/>
                    </a:ext>
                  </a:extLst>
                </a:hlinkClick>
              </a:rPr>
              <a:t>https://doi.org/</a:t>
            </a:r>
            <a:r>
              <a:rPr lang="en-US" sz="1100" u="sng" dirty="0">
                <a:solidFill>
                  <a:schemeClr val="bg1">
                    <a:lumMod val="65000"/>
                  </a:schemeClr>
                </a:solidFill>
                <a:latin typeface="Source Sans Pro" panose="020B0503030403020204" pitchFamily="34" charset="0"/>
                <a:ea typeface="Source Sans Pro" panose="020B0503030403020204" pitchFamily="34" charset="0"/>
              </a:rPr>
              <a:t>10.1016/j.jbi.2019.103115</a:t>
            </a:r>
            <a:r>
              <a:rPr lang="en-US" sz="1100" dirty="0">
                <a:solidFill>
                  <a:schemeClr val="bg1">
                    <a:lumMod val="65000"/>
                  </a:schemeClr>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410271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241E-0E2B-FE43-AA0D-AC60C98BBA86}"/>
              </a:ext>
            </a:extLst>
          </p:cNvPr>
          <p:cNvSpPr>
            <a:spLocks noGrp="1"/>
          </p:cNvSpPr>
          <p:nvPr>
            <p:ph type="title"/>
          </p:nvPr>
        </p:nvSpPr>
        <p:spPr>
          <a:xfrm>
            <a:off x="256032" y="335048"/>
            <a:ext cx="8622792" cy="1320016"/>
          </a:xfrm>
        </p:spPr>
        <p:txBody>
          <a:bodyPr>
            <a:normAutofit fontScale="90000"/>
          </a:bodyPr>
          <a:lstStyle/>
          <a:p>
            <a:pPr algn="ctr"/>
            <a:r>
              <a:rPr lang="en-US" dirty="0"/>
              <a:t>Lead time impacts the actions we can take in response to predictions</a:t>
            </a:r>
          </a:p>
        </p:txBody>
      </p:sp>
      <p:graphicFrame>
        <p:nvGraphicFramePr>
          <p:cNvPr id="4" name="Table 3">
            <a:extLst>
              <a:ext uri="{FF2B5EF4-FFF2-40B4-BE49-F238E27FC236}">
                <a16:creationId xmlns:a16="http://schemas.microsoft.com/office/drawing/2014/main" id="{103C8E23-9847-ED72-D127-CE92514AC429}"/>
              </a:ext>
            </a:extLst>
          </p:cNvPr>
          <p:cNvGraphicFramePr>
            <a:graphicFrameLocks noGrp="1"/>
          </p:cNvGraphicFramePr>
          <p:nvPr>
            <p:extLst>
              <p:ext uri="{D42A27DB-BD31-4B8C-83A1-F6EECF244321}">
                <p14:modId xmlns:p14="http://schemas.microsoft.com/office/powerpoint/2010/main" val="3767236660"/>
              </p:ext>
            </p:extLst>
          </p:nvPr>
        </p:nvGraphicFramePr>
        <p:xfrm>
          <a:off x="1808131" y="2041663"/>
          <a:ext cx="5161978" cy="4297599"/>
        </p:xfrm>
        <a:graphic>
          <a:graphicData uri="http://schemas.openxmlformats.org/drawingml/2006/table">
            <a:tbl>
              <a:tblPr>
                <a:tableStyleId>{5C22544A-7EE6-4342-B048-85BDC9FD1C3A}</a:tableStyleId>
              </a:tblPr>
              <a:tblGrid>
                <a:gridCol w="413566">
                  <a:extLst>
                    <a:ext uri="{9D8B030D-6E8A-4147-A177-3AD203B41FA5}">
                      <a16:colId xmlns:a16="http://schemas.microsoft.com/office/drawing/2014/main" val="20000"/>
                    </a:ext>
                  </a:extLst>
                </a:gridCol>
                <a:gridCol w="413566">
                  <a:extLst>
                    <a:ext uri="{9D8B030D-6E8A-4147-A177-3AD203B41FA5}">
                      <a16:colId xmlns:a16="http://schemas.microsoft.com/office/drawing/2014/main" val="20001"/>
                    </a:ext>
                  </a:extLst>
                </a:gridCol>
                <a:gridCol w="2167423">
                  <a:extLst>
                    <a:ext uri="{9D8B030D-6E8A-4147-A177-3AD203B41FA5}">
                      <a16:colId xmlns:a16="http://schemas.microsoft.com/office/drawing/2014/main" val="20002"/>
                    </a:ext>
                  </a:extLst>
                </a:gridCol>
                <a:gridCol w="2167423">
                  <a:extLst>
                    <a:ext uri="{9D8B030D-6E8A-4147-A177-3AD203B41FA5}">
                      <a16:colId xmlns:a16="http://schemas.microsoft.com/office/drawing/2014/main" val="20003"/>
                    </a:ext>
                  </a:extLst>
                </a:gridCol>
              </a:tblGrid>
              <a:tr h="1195077">
                <a:tc rowSpan="3">
                  <a:txBody>
                    <a:bodyPr/>
                    <a:lstStyle/>
                    <a:p>
                      <a:pPr algn="ctr"/>
                      <a:r>
                        <a:rPr lang="en-US" sz="2400" b="1" dirty="0"/>
                        <a:t>Action</a:t>
                      </a:r>
                    </a:p>
                  </a:txBody>
                  <a:tcPr marL="53578" marR="53578" marT="26789" marB="26789" vert="vert270" anchor="ctr">
                    <a:noFill/>
                  </a:tcPr>
                </a:tc>
                <a:tc>
                  <a:txBody>
                    <a:bodyPr/>
                    <a:lstStyle/>
                    <a:p>
                      <a:pPr algn="ctr"/>
                      <a:r>
                        <a:rPr lang="en-US" sz="1600" dirty="0"/>
                        <a:t>Public Heath</a:t>
                      </a:r>
                    </a:p>
                  </a:txBody>
                  <a:tcPr marL="76200" marR="76200" marT="38100" marB="38100" vert="vert270" anchor="ctr">
                    <a:lnR w="5715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pPr algn="ctr" rtl="0" fontAlgn="ctr">
                        <a:spcBef>
                          <a:spcPts val="0"/>
                        </a:spcBef>
                        <a:spcAft>
                          <a:spcPts val="0"/>
                        </a:spcAft>
                      </a:pPr>
                      <a:r>
                        <a:rPr lang="en-US" sz="1600" dirty="0">
                          <a:effectLst/>
                          <a:latin typeface="Calibri" charset="0"/>
                          <a:ea typeface="Source Sans Pro Light" panose="020B0403030403020204" pitchFamily="34" charset="0"/>
                          <a:cs typeface="Calibri" charset="0"/>
                        </a:rPr>
                        <a:t>COVID19 cases next week</a:t>
                      </a:r>
                    </a:p>
                  </a:txBody>
                  <a:tcPr marL="76200" marR="76200" marT="38100" marB="38100" anchor="ctr">
                    <a:lnL w="57150" cap="flat" cmpd="sng" algn="ctr">
                      <a:solidFill>
                        <a:schemeClr val="tx1"/>
                      </a:solid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a:solidFill>
                            <a:srgbClr val="000000"/>
                          </a:solidFill>
                          <a:effectLst/>
                          <a:latin typeface="Calibri" charset="0"/>
                          <a:ea typeface="Source Sans Pro Light" panose="020B0403030403020204" pitchFamily="34" charset="0"/>
                          <a:cs typeface="Calibri" charset="0"/>
                        </a:rPr>
                        <a:t>Next year’s flu season</a:t>
                      </a:r>
                    </a:p>
                  </a:txBody>
                  <a:tcPr marL="76200" marR="76200" marT="38100" marB="38100" anchor="ctr">
                    <a:solidFill>
                      <a:schemeClr val="bg1">
                        <a:lumMod val="95000"/>
                      </a:schemeClr>
                    </a:solidFill>
                  </a:tcPr>
                </a:tc>
                <a:extLst>
                  <a:ext uri="{0D108BD9-81ED-4DB2-BD59-A6C34878D82A}">
                    <a16:rowId xmlns:a16="http://schemas.microsoft.com/office/drawing/2014/main" val="1331942621"/>
                  </a:ext>
                </a:extLst>
              </a:tr>
              <a:tr h="1195077">
                <a:tc vMerge="1">
                  <a:txBody>
                    <a:bodyPr/>
                    <a:lstStyle/>
                    <a:p>
                      <a:pPr algn="ctr"/>
                      <a:r>
                        <a:rPr lang="en-US" sz="2400" b="1" dirty="0"/>
                        <a:t>Action</a:t>
                      </a:r>
                    </a:p>
                  </a:txBody>
                  <a:tcPr marL="53578" marR="53578" marT="26789" marB="26789" vert="vert270" anchor="ctr">
                    <a:noFill/>
                  </a:tcPr>
                </a:tc>
                <a:tc>
                  <a:txBody>
                    <a:bodyPr/>
                    <a:lstStyle/>
                    <a:p>
                      <a:pPr algn="ctr"/>
                      <a:r>
                        <a:rPr lang="en-US" sz="1600" dirty="0"/>
                        <a:t>Operational</a:t>
                      </a:r>
                    </a:p>
                  </a:txBody>
                  <a:tcPr marL="76200" marR="76200" marT="38100" marB="38100" vert="vert270" anchor="ctr">
                    <a:lnR w="5715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pPr algn="ctr" rtl="0" fontAlgn="ctr">
                        <a:spcBef>
                          <a:spcPts val="0"/>
                        </a:spcBef>
                        <a:spcAft>
                          <a:spcPts val="0"/>
                        </a:spcAft>
                      </a:pPr>
                      <a:r>
                        <a:rPr lang="en-US" sz="1600" dirty="0">
                          <a:effectLst/>
                          <a:latin typeface="Calibri" charset="0"/>
                          <a:ea typeface="Source Sans Pro Light" panose="020B0403030403020204" pitchFamily="34" charset="0"/>
                          <a:cs typeface="Calibri" charset="0"/>
                        </a:rPr>
                        <a:t>Long length of stay</a:t>
                      </a:r>
                    </a:p>
                    <a:p>
                      <a:pPr algn="ctr" rtl="0" fontAlgn="ctr">
                        <a:spcBef>
                          <a:spcPts val="0"/>
                        </a:spcBef>
                        <a:spcAft>
                          <a:spcPts val="0"/>
                        </a:spcAft>
                      </a:pPr>
                      <a:r>
                        <a:rPr lang="en-US" sz="1600" dirty="0">
                          <a:effectLst/>
                          <a:latin typeface="Calibri" charset="0"/>
                          <a:ea typeface="Source Sans Pro Light" panose="020B0403030403020204" pitchFamily="34" charset="0"/>
                          <a:cs typeface="Calibri" charset="0"/>
                        </a:rPr>
                        <a:t>Discharge in next 24h</a:t>
                      </a:r>
                    </a:p>
                  </a:txBody>
                  <a:tcPr marL="76200" marR="76200" marT="38100" marB="38100" anchor="ctr">
                    <a:lnL w="57150" cap="flat" cmpd="sng" algn="ctr">
                      <a:solidFill>
                        <a:schemeClr val="tx1"/>
                      </a:solid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a:solidFill>
                            <a:srgbClr val="000000"/>
                          </a:solidFill>
                          <a:effectLst/>
                          <a:latin typeface="Calibri" charset="0"/>
                          <a:ea typeface="Source Sans Pro Light" panose="020B0403030403020204" pitchFamily="34" charset="0"/>
                          <a:cs typeface="Calibri" charset="0"/>
                        </a:rPr>
                        <a:t>Late wound healing</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a:solidFill>
                            <a:srgbClr val="000000"/>
                          </a:solidFill>
                          <a:effectLst/>
                          <a:latin typeface="Calibri" charset="0"/>
                          <a:ea typeface="Source Sans Pro Light" panose="020B0403030403020204" pitchFamily="34" charset="0"/>
                          <a:cs typeface="Calibri" charset="0"/>
                        </a:rPr>
                        <a:t>Undiagnosed FH</a:t>
                      </a:r>
                    </a:p>
                  </a:txBody>
                  <a:tcPr marL="76200" marR="76200" marT="38100" marB="38100" anchor="ctr">
                    <a:solidFill>
                      <a:schemeClr val="bg1">
                        <a:lumMod val="95000"/>
                      </a:schemeClr>
                    </a:solidFill>
                  </a:tcPr>
                </a:tc>
                <a:extLst>
                  <a:ext uri="{0D108BD9-81ED-4DB2-BD59-A6C34878D82A}">
                    <a16:rowId xmlns:a16="http://schemas.microsoft.com/office/drawing/2014/main" val="10000"/>
                  </a:ext>
                </a:extLst>
              </a:tr>
              <a:tr h="1221645">
                <a:tc vMerge="1">
                  <a:txBody>
                    <a:bodyPr/>
                    <a:lstStyle/>
                    <a:p>
                      <a:endParaRPr lang="en-US" dirty="0"/>
                    </a:p>
                  </a:txBody>
                  <a:tcPr/>
                </a:tc>
                <a:tc>
                  <a:txBody>
                    <a:bodyPr/>
                    <a:lstStyle/>
                    <a:p>
                      <a:pPr algn="ctr"/>
                      <a:r>
                        <a:rPr lang="en-US" sz="1600" dirty="0"/>
                        <a:t>Medical</a:t>
                      </a:r>
                    </a:p>
                  </a:txBody>
                  <a:tcPr marL="76200" marR="76200" marT="38100" marB="38100" vert="vert270" anchor="ctr">
                    <a:lnR w="5715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pPr algn="ctr" rtl="0" fontAlgn="ctr">
                        <a:spcBef>
                          <a:spcPts val="0"/>
                        </a:spcBef>
                        <a:spcAft>
                          <a:spcPts val="0"/>
                        </a:spcAft>
                      </a:pPr>
                      <a:r>
                        <a:rPr lang="en-US" sz="1600" b="0" i="0" u="none" strike="noStrike" dirty="0">
                          <a:solidFill>
                            <a:srgbClr val="000000"/>
                          </a:solidFill>
                          <a:effectLst/>
                          <a:latin typeface="Calibri" charset="0"/>
                          <a:ea typeface="Source Sans Pro Light" panose="020B0403030403020204" pitchFamily="34" charset="0"/>
                          <a:cs typeface="Calibri" charset="0"/>
                        </a:rPr>
                        <a:t>Having Sepsis</a:t>
                      </a:r>
                    </a:p>
                    <a:p>
                      <a:pPr algn="ctr" rtl="0" fontAlgn="ctr">
                        <a:spcBef>
                          <a:spcPts val="0"/>
                        </a:spcBef>
                        <a:spcAft>
                          <a:spcPts val="0"/>
                        </a:spcAft>
                      </a:pPr>
                      <a:r>
                        <a:rPr lang="en-US" sz="1600" b="0" i="0" u="none" strike="noStrike" dirty="0">
                          <a:solidFill>
                            <a:srgbClr val="000000"/>
                          </a:solidFill>
                          <a:effectLst/>
                          <a:latin typeface="Calibri" charset="0"/>
                          <a:ea typeface="Source Sans Pro Light" panose="020B0403030403020204" pitchFamily="34" charset="0"/>
                          <a:cs typeface="Calibri" charset="0"/>
                        </a:rPr>
                        <a:t>Acute Kidney Injury</a:t>
                      </a:r>
                    </a:p>
                    <a:p>
                      <a:pPr algn="ctr" rtl="0" fontAlgn="ctr">
                        <a:spcBef>
                          <a:spcPts val="0"/>
                        </a:spcBef>
                        <a:spcAft>
                          <a:spcPts val="0"/>
                        </a:spcAft>
                      </a:pPr>
                      <a:r>
                        <a:rPr lang="en-US" sz="1600" b="0" i="0" u="none" strike="noStrike" dirty="0">
                          <a:solidFill>
                            <a:srgbClr val="000000"/>
                          </a:solidFill>
                          <a:effectLst/>
                          <a:latin typeface="Calibri" charset="0"/>
                          <a:ea typeface="Source Sans Pro Light" panose="020B0403030403020204" pitchFamily="34" charset="0"/>
                          <a:cs typeface="Calibri" charset="0"/>
                        </a:rPr>
                        <a:t>Cardiac arrest</a:t>
                      </a:r>
                      <a:endParaRPr lang="en-US" sz="1600" dirty="0">
                        <a:effectLst/>
                        <a:latin typeface="Calibri" charset="0"/>
                        <a:ea typeface="Source Sans Pro Light" panose="020B0403030403020204" pitchFamily="34" charset="0"/>
                        <a:cs typeface="Calibri" charset="0"/>
                      </a:endParaRPr>
                    </a:p>
                    <a:p>
                      <a:pPr algn="ctr" rtl="0" fontAlgn="ctr">
                        <a:spcBef>
                          <a:spcPts val="0"/>
                        </a:spcBef>
                        <a:spcAft>
                          <a:spcPts val="0"/>
                        </a:spcAft>
                      </a:pPr>
                      <a:endParaRPr lang="en-US" sz="1600" dirty="0">
                        <a:effectLst/>
                        <a:latin typeface="Calibri" charset="0"/>
                        <a:ea typeface="Source Sans Pro Light" panose="020B0403030403020204" pitchFamily="34" charset="0"/>
                        <a:cs typeface="Calibri" charset="0"/>
                      </a:endParaRPr>
                    </a:p>
                  </a:txBody>
                  <a:tcPr marL="76200" marR="76200" marT="38100" marB="38100" anchor="ct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charset="0"/>
                          <a:ea typeface="Source Sans Pro Light" panose="020B0403030403020204" pitchFamily="34" charset="0"/>
                          <a:cs typeface="Calibri" charset="0"/>
                        </a:rPr>
                        <a:t>3–12-month mortality</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a:solidFill>
                            <a:srgbClr val="000000"/>
                          </a:solidFill>
                          <a:effectLst/>
                          <a:latin typeface="Calibri" charset="0"/>
                          <a:ea typeface="Source Sans Pro Light" panose="020B0403030403020204" pitchFamily="34" charset="0"/>
                          <a:cs typeface="Calibri" charset="0"/>
                        </a:rPr>
                        <a:t>Cost-Bloom in one year</a:t>
                      </a:r>
                    </a:p>
                  </a:txBody>
                  <a:tcPr marL="76200" marR="76200" marT="38100" marB="38100" anchor="ctr">
                    <a:lnB w="571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01818">
                <a:tc>
                  <a:txBody>
                    <a:bodyPr/>
                    <a:lstStyle/>
                    <a:p>
                      <a:endParaRPr lang="en-US" sz="1600" dirty="0"/>
                    </a:p>
                  </a:txBody>
                  <a:tcPr marL="76200" marR="76200" marT="38100" marB="38100">
                    <a:noFill/>
                  </a:tcPr>
                </a:tc>
                <a:tc>
                  <a:txBody>
                    <a:bodyPr/>
                    <a:lstStyle/>
                    <a:p>
                      <a:endParaRPr lang="en-US" sz="1600" dirty="0"/>
                    </a:p>
                  </a:txBody>
                  <a:tcPr marL="76200" marR="76200" marT="38100" marB="38100">
                    <a:noFill/>
                  </a:tcPr>
                </a:tc>
                <a:tc>
                  <a:txBody>
                    <a:bodyPr/>
                    <a:lstStyle/>
                    <a:p>
                      <a:pPr algn="ctr"/>
                      <a:r>
                        <a:rPr lang="en-US" sz="1600" dirty="0"/>
                        <a:t>Near term</a:t>
                      </a:r>
                    </a:p>
                  </a:txBody>
                  <a:tcPr marL="0" marR="0" marT="0" marB="0" anchor="ctr">
                    <a:lnT w="5715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600" dirty="0"/>
                        <a:t>Long term</a:t>
                      </a:r>
                    </a:p>
                  </a:txBody>
                  <a:tcPr marL="0" marR="0" marT="0" marB="0" anchor="ctr">
                    <a:lnT w="5715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02"/>
                  </a:ext>
                </a:extLst>
              </a:tr>
              <a:tr h="344935">
                <a:tc>
                  <a:txBody>
                    <a:bodyPr/>
                    <a:lstStyle/>
                    <a:p>
                      <a:endParaRPr lang="en-US" sz="1600" dirty="0"/>
                    </a:p>
                  </a:txBody>
                  <a:tcPr marL="76200" marR="76200" marT="38100" marB="38100">
                    <a:noFill/>
                  </a:tcPr>
                </a:tc>
                <a:tc>
                  <a:txBody>
                    <a:bodyPr/>
                    <a:lstStyle/>
                    <a:p>
                      <a:endParaRPr lang="en-US" sz="1600" dirty="0"/>
                    </a:p>
                  </a:txBody>
                  <a:tcPr marL="76200" marR="76200" marT="38100" marB="38100">
                    <a:noFill/>
                  </a:tcPr>
                </a:tc>
                <a:tc gridSpan="2">
                  <a:txBody>
                    <a:bodyPr/>
                    <a:lstStyle/>
                    <a:p>
                      <a:pPr algn="ctr"/>
                      <a:r>
                        <a:rPr lang="en-US" sz="2400" b="1" dirty="0"/>
                        <a:t>Lead time</a:t>
                      </a:r>
                      <a:endParaRPr lang="en-US" sz="1400" b="1" dirty="0"/>
                    </a:p>
                  </a:txBody>
                  <a:tcPr marL="0" marR="0" marT="0" marB="0">
                    <a:noFill/>
                  </a:tcPr>
                </a:tc>
                <a:tc hMerge="1">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1772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7F60DCF-03E3-2043-9253-8713D28C6AF2}"/>
              </a:ext>
            </a:extLst>
          </p:cNvPr>
          <p:cNvCxnSpPr/>
          <p:nvPr/>
        </p:nvCxnSpPr>
        <p:spPr>
          <a:xfrm>
            <a:off x="1535642" y="2773530"/>
            <a:ext cx="5580993" cy="0"/>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E7282197-8FF6-FA42-B510-0ECA400F7B05}"/>
              </a:ext>
            </a:extLst>
          </p:cNvPr>
          <p:cNvCxnSpPr/>
          <p:nvPr/>
        </p:nvCxnSpPr>
        <p:spPr>
          <a:xfrm flipV="1">
            <a:off x="1535642" y="3149879"/>
            <a:ext cx="4564327" cy="7278"/>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E414E9B6-F206-D040-BD86-A2647E1A7756}"/>
              </a:ext>
            </a:extLst>
          </p:cNvPr>
          <p:cNvCxnSpPr/>
          <p:nvPr/>
        </p:nvCxnSpPr>
        <p:spPr>
          <a:xfrm flipV="1">
            <a:off x="1535642" y="3551293"/>
            <a:ext cx="5391238" cy="2"/>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D9E6403-4D3F-1744-9E89-EAD37CEC6A77}"/>
              </a:ext>
            </a:extLst>
          </p:cNvPr>
          <p:cNvCxnSpPr/>
          <p:nvPr/>
        </p:nvCxnSpPr>
        <p:spPr>
          <a:xfrm flipV="1">
            <a:off x="1535642" y="3934922"/>
            <a:ext cx="4815246" cy="1"/>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FA93862-E361-8443-AAE7-C886855F117C}"/>
              </a:ext>
            </a:extLst>
          </p:cNvPr>
          <p:cNvCxnSpPr/>
          <p:nvPr/>
        </p:nvCxnSpPr>
        <p:spPr>
          <a:xfrm>
            <a:off x="1535642" y="2507861"/>
            <a:ext cx="0" cy="170219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90ED0F-37DE-434F-A5F6-018F5899924F}"/>
              </a:ext>
            </a:extLst>
          </p:cNvPr>
          <p:cNvCxnSpPr/>
          <p:nvPr/>
        </p:nvCxnSpPr>
        <p:spPr>
          <a:xfrm>
            <a:off x="7116635" y="2507861"/>
            <a:ext cx="0" cy="170219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22F81F-EFD3-E640-AA60-BC093F3E8263}"/>
              </a:ext>
            </a:extLst>
          </p:cNvPr>
          <p:cNvCxnSpPr/>
          <p:nvPr/>
        </p:nvCxnSpPr>
        <p:spPr>
          <a:xfrm>
            <a:off x="3502773" y="2507861"/>
            <a:ext cx="0" cy="170219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F24ED6-BB70-CF41-BF42-6ED0E41AE8FD}"/>
              </a:ext>
            </a:extLst>
          </p:cNvPr>
          <p:cNvCxnSpPr/>
          <p:nvPr/>
        </p:nvCxnSpPr>
        <p:spPr>
          <a:xfrm>
            <a:off x="5247168" y="2507861"/>
            <a:ext cx="0" cy="170219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C0FE5D-9108-3B41-94BF-CA9ACEA3CAA6}"/>
              </a:ext>
            </a:extLst>
          </p:cNvPr>
          <p:cNvSpPr/>
          <p:nvPr/>
        </p:nvSpPr>
        <p:spPr>
          <a:xfrm>
            <a:off x="1929537" y="2686537"/>
            <a:ext cx="1967131" cy="173987"/>
          </a:xfrm>
          <a:prstGeom prst="rect">
            <a:avLst/>
          </a:prstGeom>
          <a:solidFill>
            <a:srgbClr val="C5E0B4">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60930E2-36DB-3D48-AAE2-8BB21777D256}"/>
              </a:ext>
            </a:extLst>
          </p:cNvPr>
          <p:cNvSpPr/>
          <p:nvPr/>
        </p:nvSpPr>
        <p:spPr>
          <a:xfrm>
            <a:off x="3896668" y="2686536"/>
            <a:ext cx="1967131" cy="173987"/>
          </a:xfrm>
          <a:prstGeom prst="rect">
            <a:avLst/>
          </a:prstGeom>
          <a:solidFill>
            <a:srgbClr val="FF0000">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1DE4CE0-33AC-4241-9516-FD613FC1FCCE}"/>
              </a:ext>
            </a:extLst>
          </p:cNvPr>
          <p:cNvSpPr/>
          <p:nvPr/>
        </p:nvSpPr>
        <p:spPr>
          <a:xfrm>
            <a:off x="2555955" y="3070163"/>
            <a:ext cx="1967131" cy="173987"/>
          </a:xfrm>
          <a:prstGeom prst="rect">
            <a:avLst/>
          </a:prstGeom>
          <a:solidFill>
            <a:srgbClr val="C5E0B4">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A507010D-2E1D-6F45-B2DC-0078569F5249}"/>
              </a:ext>
            </a:extLst>
          </p:cNvPr>
          <p:cNvSpPr/>
          <p:nvPr/>
        </p:nvSpPr>
        <p:spPr>
          <a:xfrm>
            <a:off x="4523086" y="3070162"/>
            <a:ext cx="1967131" cy="173987"/>
          </a:xfrm>
          <a:prstGeom prst="rect">
            <a:avLst/>
          </a:prstGeom>
          <a:solidFill>
            <a:srgbClr val="FF0000">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83BDCFC-1CE6-7A4E-AE52-814E140FA554}"/>
              </a:ext>
            </a:extLst>
          </p:cNvPr>
          <p:cNvSpPr/>
          <p:nvPr/>
        </p:nvSpPr>
        <p:spPr>
          <a:xfrm>
            <a:off x="1725398" y="3453789"/>
            <a:ext cx="1967131" cy="173987"/>
          </a:xfrm>
          <a:prstGeom prst="rect">
            <a:avLst/>
          </a:prstGeom>
          <a:solidFill>
            <a:srgbClr val="C5E0B4">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C5BD6BC5-B7DF-C444-AA33-2AE00A70C6F9}"/>
              </a:ext>
            </a:extLst>
          </p:cNvPr>
          <p:cNvSpPr/>
          <p:nvPr/>
        </p:nvSpPr>
        <p:spPr>
          <a:xfrm>
            <a:off x="3692529" y="3453788"/>
            <a:ext cx="1967131" cy="173987"/>
          </a:xfrm>
          <a:prstGeom prst="rect">
            <a:avLst/>
          </a:prstGeom>
          <a:solidFill>
            <a:srgbClr val="FF0000">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878B0039-17CA-C643-BFA5-5A97826FAE7D}"/>
              </a:ext>
            </a:extLst>
          </p:cNvPr>
          <p:cNvSpPr/>
          <p:nvPr/>
        </p:nvSpPr>
        <p:spPr>
          <a:xfrm>
            <a:off x="2992618" y="3837413"/>
            <a:ext cx="1967131" cy="173987"/>
          </a:xfrm>
          <a:prstGeom prst="rect">
            <a:avLst/>
          </a:prstGeom>
          <a:solidFill>
            <a:srgbClr val="C5E0B4">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24F66F95-5494-DB40-BD00-57720BD10D53}"/>
              </a:ext>
            </a:extLst>
          </p:cNvPr>
          <p:cNvSpPr/>
          <p:nvPr/>
        </p:nvSpPr>
        <p:spPr>
          <a:xfrm>
            <a:off x="4959749" y="3837412"/>
            <a:ext cx="1967131" cy="173987"/>
          </a:xfrm>
          <a:prstGeom prst="rect">
            <a:avLst/>
          </a:prstGeom>
          <a:solidFill>
            <a:srgbClr val="FF0000">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0FCB8EE3-F0C3-254E-A587-B20113C312A3}"/>
              </a:ext>
            </a:extLst>
          </p:cNvPr>
          <p:cNvSpPr txBox="1"/>
          <p:nvPr/>
        </p:nvSpPr>
        <p:spPr>
          <a:xfrm>
            <a:off x="1212004" y="1860747"/>
            <a:ext cx="70724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July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2011</a:t>
            </a:r>
          </a:p>
        </p:txBody>
      </p:sp>
      <p:sp>
        <p:nvSpPr>
          <p:cNvPr id="25" name="TextBox 24">
            <a:extLst>
              <a:ext uri="{FF2B5EF4-FFF2-40B4-BE49-F238E27FC236}">
                <a16:creationId xmlns:a16="http://schemas.microsoft.com/office/drawing/2014/main" id="{38808C5E-D899-3A45-9AC4-0DEFE0241021}"/>
              </a:ext>
            </a:extLst>
          </p:cNvPr>
          <p:cNvSpPr txBox="1"/>
          <p:nvPr/>
        </p:nvSpPr>
        <p:spPr>
          <a:xfrm>
            <a:off x="3149150" y="1812774"/>
            <a:ext cx="70724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July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2012</a:t>
            </a:r>
          </a:p>
        </p:txBody>
      </p:sp>
      <p:sp>
        <p:nvSpPr>
          <p:cNvPr id="26" name="TextBox 25">
            <a:extLst>
              <a:ext uri="{FF2B5EF4-FFF2-40B4-BE49-F238E27FC236}">
                <a16:creationId xmlns:a16="http://schemas.microsoft.com/office/drawing/2014/main" id="{E56F23A4-8F62-1D45-9DFA-D800F70C8A2E}"/>
              </a:ext>
            </a:extLst>
          </p:cNvPr>
          <p:cNvSpPr txBox="1"/>
          <p:nvPr/>
        </p:nvSpPr>
        <p:spPr>
          <a:xfrm>
            <a:off x="4893545" y="1813499"/>
            <a:ext cx="70724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July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2013</a:t>
            </a:r>
          </a:p>
        </p:txBody>
      </p:sp>
      <p:sp>
        <p:nvSpPr>
          <p:cNvPr id="27" name="TextBox 26">
            <a:extLst>
              <a:ext uri="{FF2B5EF4-FFF2-40B4-BE49-F238E27FC236}">
                <a16:creationId xmlns:a16="http://schemas.microsoft.com/office/drawing/2014/main" id="{C56E5236-DAC5-EA47-A56A-DE9346C3BDD3}"/>
              </a:ext>
            </a:extLst>
          </p:cNvPr>
          <p:cNvSpPr txBox="1"/>
          <p:nvPr/>
        </p:nvSpPr>
        <p:spPr>
          <a:xfrm>
            <a:off x="6763012" y="1812774"/>
            <a:ext cx="70724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July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2014</a:t>
            </a:r>
          </a:p>
        </p:txBody>
      </p:sp>
      <p:sp>
        <p:nvSpPr>
          <p:cNvPr id="28" name="TextBox 27">
            <a:extLst>
              <a:ext uri="{FF2B5EF4-FFF2-40B4-BE49-F238E27FC236}">
                <a16:creationId xmlns:a16="http://schemas.microsoft.com/office/drawing/2014/main" id="{235ED400-0276-5041-8798-0A0B6E3FD966}"/>
              </a:ext>
            </a:extLst>
          </p:cNvPr>
          <p:cNvSpPr txBox="1"/>
          <p:nvPr/>
        </p:nvSpPr>
        <p:spPr>
          <a:xfrm rot="5400000">
            <a:off x="4328819" y="4207780"/>
            <a:ext cx="609462"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4800" b="0" i="0" u="none" strike="noStrike" kern="1200" cap="none" spc="0" normalizeH="0" baseline="0" noProof="0">
                <a:ln>
                  <a:noFill/>
                </a:ln>
                <a:solidFill>
                  <a:prstClr val="black"/>
                </a:solidFill>
                <a:effectLst/>
                <a:uLnTx/>
                <a:uFillTx/>
                <a:latin typeface="Calibri"/>
                <a:ea typeface="+mn-ea"/>
                <a:cs typeface="Mangal" panose="02040503050203030202" pitchFamily="18" charset="0"/>
              </a:rPr>
              <a:t>…</a:t>
            </a:r>
            <a:endParaRPr kumimoji="0" lang="en-US" sz="4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Oval 28">
            <a:extLst>
              <a:ext uri="{FF2B5EF4-FFF2-40B4-BE49-F238E27FC236}">
                <a16:creationId xmlns:a16="http://schemas.microsoft.com/office/drawing/2014/main" id="{780DA9BD-81A4-AB4D-A9EC-BC093E116862}"/>
              </a:ext>
            </a:extLst>
          </p:cNvPr>
          <p:cNvSpPr/>
          <p:nvPr/>
        </p:nvSpPr>
        <p:spPr>
          <a:xfrm>
            <a:off x="2162041" y="2706749"/>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576E0C1D-4FBB-9C45-861B-4770394A9DBB}"/>
              </a:ext>
            </a:extLst>
          </p:cNvPr>
          <p:cNvSpPr/>
          <p:nvPr/>
        </p:nvSpPr>
        <p:spPr>
          <a:xfrm>
            <a:off x="2851382" y="2705574"/>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DE08B9AD-F19B-F040-9480-5161D34582A8}"/>
              </a:ext>
            </a:extLst>
          </p:cNvPr>
          <p:cNvSpPr/>
          <p:nvPr/>
        </p:nvSpPr>
        <p:spPr>
          <a:xfrm>
            <a:off x="1791981" y="3084230"/>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a:extLst>
              <a:ext uri="{FF2B5EF4-FFF2-40B4-BE49-F238E27FC236}">
                <a16:creationId xmlns:a16="http://schemas.microsoft.com/office/drawing/2014/main" id="{EB9B9F61-F9A1-8B49-BDF7-317CD357748A}"/>
              </a:ext>
            </a:extLst>
          </p:cNvPr>
          <p:cNvSpPr/>
          <p:nvPr/>
        </p:nvSpPr>
        <p:spPr>
          <a:xfrm>
            <a:off x="2619241" y="3079541"/>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a:extLst>
              <a:ext uri="{FF2B5EF4-FFF2-40B4-BE49-F238E27FC236}">
                <a16:creationId xmlns:a16="http://schemas.microsoft.com/office/drawing/2014/main" id="{1B0C8C2E-18F4-6B42-94BF-5B8419018C33}"/>
              </a:ext>
            </a:extLst>
          </p:cNvPr>
          <p:cNvSpPr/>
          <p:nvPr/>
        </p:nvSpPr>
        <p:spPr>
          <a:xfrm>
            <a:off x="4532275" y="2710628"/>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a:extLst>
              <a:ext uri="{FF2B5EF4-FFF2-40B4-BE49-F238E27FC236}">
                <a16:creationId xmlns:a16="http://schemas.microsoft.com/office/drawing/2014/main" id="{90ED7E30-A7AA-414C-B963-032E7D75EFA7}"/>
              </a:ext>
            </a:extLst>
          </p:cNvPr>
          <p:cNvSpPr/>
          <p:nvPr/>
        </p:nvSpPr>
        <p:spPr>
          <a:xfrm>
            <a:off x="6268955" y="2708372"/>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a:extLst>
              <a:ext uri="{FF2B5EF4-FFF2-40B4-BE49-F238E27FC236}">
                <a16:creationId xmlns:a16="http://schemas.microsoft.com/office/drawing/2014/main" id="{A939E6F1-0460-E04D-92CC-F30317BB833E}"/>
              </a:ext>
            </a:extLst>
          </p:cNvPr>
          <p:cNvSpPr/>
          <p:nvPr/>
        </p:nvSpPr>
        <p:spPr>
          <a:xfrm>
            <a:off x="4002307" y="3084228"/>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0D7E2A1E-C6A5-4D45-A3F1-68EB4A54A261}"/>
              </a:ext>
            </a:extLst>
          </p:cNvPr>
          <p:cNvSpPr/>
          <p:nvPr/>
        </p:nvSpPr>
        <p:spPr>
          <a:xfrm>
            <a:off x="5013173" y="3084228"/>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529C186C-C390-534F-A4BB-D98AF488D1D2}"/>
              </a:ext>
            </a:extLst>
          </p:cNvPr>
          <p:cNvSpPr/>
          <p:nvPr/>
        </p:nvSpPr>
        <p:spPr>
          <a:xfrm>
            <a:off x="2023377" y="3474321"/>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a:extLst>
              <a:ext uri="{FF2B5EF4-FFF2-40B4-BE49-F238E27FC236}">
                <a16:creationId xmlns:a16="http://schemas.microsoft.com/office/drawing/2014/main" id="{8F34C121-1982-9541-9EDF-903B641F0263}"/>
              </a:ext>
            </a:extLst>
          </p:cNvPr>
          <p:cNvSpPr/>
          <p:nvPr/>
        </p:nvSpPr>
        <p:spPr>
          <a:xfrm>
            <a:off x="3766367" y="3481923"/>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a:extLst>
              <a:ext uri="{FF2B5EF4-FFF2-40B4-BE49-F238E27FC236}">
                <a16:creationId xmlns:a16="http://schemas.microsoft.com/office/drawing/2014/main" id="{8080AA66-7FEA-3548-A583-7BF4CB55C33D}"/>
              </a:ext>
            </a:extLst>
          </p:cNvPr>
          <p:cNvSpPr/>
          <p:nvPr/>
        </p:nvSpPr>
        <p:spPr>
          <a:xfrm>
            <a:off x="1667637" y="3857628"/>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a:extLst>
              <a:ext uri="{FF2B5EF4-FFF2-40B4-BE49-F238E27FC236}">
                <a16:creationId xmlns:a16="http://schemas.microsoft.com/office/drawing/2014/main" id="{91EAEA51-B08B-B043-8180-19511D9A4B72}"/>
              </a:ext>
            </a:extLst>
          </p:cNvPr>
          <p:cNvSpPr/>
          <p:nvPr/>
        </p:nvSpPr>
        <p:spPr>
          <a:xfrm>
            <a:off x="2493085" y="3856658"/>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a:extLst>
              <a:ext uri="{FF2B5EF4-FFF2-40B4-BE49-F238E27FC236}">
                <a16:creationId xmlns:a16="http://schemas.microsoft.com/office/drawing/2014/main" id="{94AB5D34-0915-5840-BCAF-20DBFAE449A7}"/>
              </a:ext>
            </a:extLst>
          </p:cNvPr>
          <p:cNvSpPr/>
          <p:nvPr/>
        </p:nvSpPr>
        <p:spPr>
          <a:xfrm>
            <a:off x="3532460" y="3854066"/>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a:extLst>
              <a:ext uri="{FF2B5EF4-FFF2-40B4-BE49-F238E27FC236}">
                <a16:creationId xmlns:a16="http://schemas.microsoft.com/office/drawing/2014/main" id="{5C6943B1-FC53-5A4C-B944-0D369055EC6D}"/>
              </a:ext>
            </a:extLst>
          </p:cNvPr>
          <p:cNvSpPr/>
          <p:nvPr/>
        </p:nvSpPr>
        <p:spPr>
          <a:xfrm>
            <a:off x="6099969" y="3473922"/>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F4102F81-4E7E-F847-83CC-E4417D1C9063}"/>
              </a:ext>
            </a:extLst>
          </p:cNvPr>
          <p:cNvSpPr/>
          <p:nvPr/>
        </p:nvSpPr>
        <p:spPr>
          <a:xfrm>
            <a:off x="4199259" y="3857628"/>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2A79C8B5-3903-2944-8E0E-BE9F4A97316F}"/>
              </a:ext>
            </a:extLst>
          </p:cNvPr>
          <p:cNvSpPr/>
          <p:nvPr/>
        </p:nvSpPr>
        <p:spPr>
          <a:xfrm>
            <a:off x="4564607" y="3854066"/>
            <a:ext cx="163866" cy="1406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5" name="Straight Connector 44">
            <a:extLst>
              <a:ext uri="{FF2B5EF4-FFF2-40B4-BE49-F238E27FC236}">
                <a16:creationId xmlns:a16="http://schemas.microsoft.com/office/drawing/2014/main" id="{174A2038-CEB9-2E4A-B1AF-39F5BEE3A39C}"/>
              </a:ext>
            </a:extLst>
          </p:cNvPr>
          <p:cNvCxnSpPr/>
          <p:nvPr/>
        </p:nvCxnSpPr>
        <p:spPr>
          <a:xfrm>
            <a:off x="6926880" y="3389711"/>
            <a:ext cx="0" cy="32316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1871DF2-DFFB-A440-9D12-DF2EEC3EC293}"/>
              </a:ext>
            </a:extLst>
          </p:cNvPr>
          <p:cNvCxnSpPr/>
          <p:nvPr/>
        </p:nvCxnSpPr>
        <p:spPr>
          <a:xfrm>
            <a:off x="6350888" y="3773340"/>
            <a:ext cx="0" cy="32316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9185F8-B276-004D-9D8D-84DEA6D35288}"/>
              </a:ext>
            </a:extLst>
          </p:cNvPr>
          <p:cNvCxnSpPr/>
          <p:nvPr/>
        </p:nvCxnSpPr>
        <p:spPr>
          <a:xfrm>
            <a:off x="6099969" y="2995652"/>
            <a:ext cx="0" cy="32316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FEFA87C-4AC5-A748-BAC8-E8F3F811D6BA}"/>
              </a:ext>
            </a:extLst>
          </p:cNvPr>
          <p:cNvSpPr/>
          <p:nvPr/>
        </p:nvSpPr>
        <p:spPr>
          <a:xfrm>
            <a:off x="7333740" y="2628324"/>
            <a:ext cx="323557" cy="361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D966B0E8-D9B8-C141-AF77-D19BD4084D17}"/>
              </a:ext>
            </a:extLst>
          </p:cNvPr>
          <p:cNvSpPr/>
          <p:nvPr/>
        </p:nvSpPr>
        <p:spPr>
          <a:xfrm>
            <a:off x="7333740" y="3004513"/>
            <a:ext cx="323557" cy="361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3C6ED73C-7884-D745-83BA-5BD934959EE5}"/>
              </a:ext>
            </a:extLst>
          </p:cNvPr>
          <p:cNvSpPr/>
          <p:nvPr/>
        </p:nvSpPr>
        <p:spPr>
          <a:xfrm>
            <a:off x="7333296" y="3366068"/>
            <a:ext cx="323557" cy="361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1CD612E0-8B07-B64F-BA10-36F2C415B4CB}"/>
              </a:ext>
            </a:extLst>
          </p:cNvPr>
          <p:cNvSpPr/>
          <p:nvPr/>
        </p:nvSpPr>
        <p:spPr>
          <a:xfrm>
            <a:off x="7329115" y="3749018"/>
            <a:ext cx="323557" cy="361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2182CA80-CC93-E24D-B3BB-7BF67E673690}"/>
              </a:ext>
            </a:extLst>
          </p:cNvPr>
          <p:cNvSpPr txBox="1"/>
          <p:nvPr/>
        </p:nvSpPr>
        <p:spPr>
          <a:xfrm>
            <a:off x="7333596" y="2943761"/>
            <a:ext cx="33855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53" name="TextBox 52">
            <a:extLst>
              <a:ext uri="{FF2B5EF4-FFF2-40B4-BE49-F238E27FC236}">
                <a16:creationId xmlns:a16="http://schemas.microsoft.com/office/drawing/2014/main" id="{44EB4F8E-4468-594E-A454-413721D2FCB6}"/>
              </a:ext>
            </a:extLst>
          </p:cNvPr>
          <p:cNvSpPr txBox="1"/>
          <p:nvPr/>
        </p:nvSpPr>
        <p:spPr>
          <a:xfrm>
            <a:off x="7358547" y="2539628"/>
            <a:ext cx="27924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54" name="TextBox 53">
            <a:extLst>
              <a:ext uri="{FF2B5EF4-FFF2-40B4-BE49-F238E27FC236}">
                <a16:creationId xmlns:a16="http://schemas.microsoft.com/office/drawing/2014/main" id="{2F0138E7-1E3E-F447-A494-F3E386D2E4F0}"/>
              </a:ext>
            </a:extLst>
          </p:cNvPr>
          <p:cNvSpPr txBox="1"/>
          <p:nvPr/>
        </p:nvSpPr>
        <p:spPr>
          <a:xfrm>
            <a:off x="7346210" y="3716872"/>
            <a:ext cx="33855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55" name="TextBox 54">
            <a:extLst>
              <a:ext uri="{FF2B5EF4-FFF2-40B4-BE49-F238E27FC236}">
                <a16:creationId xmlns:a16="http://schemas.microsoft.com/office/drawing/2014/main" id="{3AEC3AD7-9A7C-B94A-81C1-AA08B2EB54DB}"/>
              </a:ext>
            </a:extLst>
          </p:cNvPr>
          <p:cNvSpPr txBox="1"/>
          <p:nvPr/>
        </p:nvSpPr>
        <p:spPr>
          <a:xfrm>
            <a:off x="7070110" y="4150431"/>
            <a:ext cx="113408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Labels for training</a:t>
            </a:r>
          </a:p>
        </p:txBody>
      </p:sp>
      <p:sp>
        <p:nvSpPr>
          <p:cNvPr id="62" name="TextBox 61">
            <a:extLst>
              <a:ext uri="{FF2B5EF4-FFF2-40B4-BE49-F238E27FC236}">
                <a16:creationId xmlns:a16="http://schemas.microsoft.com/office/drawing/2014/main" id="{32F95588-AE22-D941-A565-788ED5C498CB}"/>
              </a:ext>
            </a:extLst>
          </p:cNvPr>
          <p:cNvSpPr txBox="1"/>
          <p:nvPr/>
        </p:nvSpPr>
        <p:spPr>
          <a:xfrm>
            <a:off x="7370267" y="3296939"/>
            <a:ext cx="27924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66" name="Straight Arrow Connector 65">
            <a:extLst>
              <a:ext uri="{FF2B5EF4-FFF2-40B4-BE49-F238E27FC236}">
                <a16:creationId xmlns:a16="http://schemas.microsoft.com/office/drawing/2014/main" id="{9A77335D-CD8A-C94E-B167-439F9AFFF9EB}"/>
              </a:ext>
            </a:extLst>
          </p:cNvPr>
          <p:cNvCxnSpPr>
            <a:cxnSpLocks/>
          </p:cNvCxnSpPr>
          <p:nvPr/>
        </p:nvCxnSpPr>
        <p:spPr>
          <a:xfrm>
            <a:off x="3888185" y="2459105"/>
            <a:ext cx="0" cy="215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12E83885-5953-7246-89CC-37212F0C64B8}"/>
              </a:ext>
            </a:extLst>
          </p:cNvPr>
          <p:cNvCxnSpPr>
            <a:cxnSpLocks/>
          </p:cNvCxnSpPr>
          <p:nvPr/>
        </p:nvCxnSpPr>
        <p:spPr>
          <a:xfrm>
            <a:off x="4510485" y="2840105"/>
            <a:ext cx="0" cy="215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BAF2E9E4-E08C-4745-BD1C-CEED0ACF69F0}"/>
              </a:ext>
            </a:extLst>
          </p:cNvPr>
          <p:cNvCxnSpPr>
            <a:cxnSpLocks/>
          </p:cNvCxnSpPr>
          <p:nvPr/>
        </p:nvCxnSpPr>
        <p:spPr>
          <a:xfrm>
            <a:off x="3697685" y="3221105"/>
            <a:ext cx="0" cy="215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A0D6CA47-5605-B64D-90F1-623E0AA13076}"/>
              </a:ext>
            </a:extLst>
          </p:cNvPr>
          <p:cNvCxnSpPr>
            <a:cxnSpLocks/>
          </p:cNvCxnSpPr>
          <p:nvPr/>
        </p:nvCxnSpPr>
        <p:spPr>
          <a:xfrm>
            <a:off x="4967685" y="3602105"/>
            <a:ext cx="0" cy="215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Rectangle 72">
            <a:extLst>
              <a:ext uri="{FF2B5EF4-FFF2-40B4-BE49-F238E27FC236}">
                <a16:creationId xmlns:a16="http://schemas.microsoft.com/office/drawing/2014/main" id="{082BEB5C-32D6-034B-AB49-43DAA68E7FCC}"/>
              </a:ext>
            </a:extLst>
          </p:cNvPr>
          <p:cNvSpPr/>
          <p:nvPr/>
        </p:nvSpPr>
        <p:spPr>
          <a:xfrm>
            <a:off x="2194105" y="5006050"/>
            <a:ext cx="7975593"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E2E2E"/>
                </a:solidFill>
                <a:effectLst/>
                <a:uLnTx/>
                <a:uFillTx/>
                <a:latin typeface="Calibri" panose="020F0502020204030204" pitchFamily="34" charset="0"/>
                <a:ea typeface="+mn-ea"/>
                <a:cs typeface="Calibri" panose="020F0502020204030204" pitchFamily="34" charset="0"/>
              </a:rPr>
              <a:t>Model performance by lead time: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E2E2E"/>
                </a:solidFill>
                <a:effectLst/>
                <a:uLnTx/>
                <a:uFillTx/>
                <a:latin typeface="Calibri" panose="020F0502020204030204" pitchFamily="34" charset="0"/>
                <a:ea typeface="+mn-ea"/>
                <a:cs typeface="Calibri" panose="020F0502020204030204" pitchFamily="34" charset="0"/>
              </a:rPr>
              <a:t>87.9% for patients who died within 0 to 3 months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E2E2E"/>
                </a:solidFill>
                <a:effectLst/>
                <a:uLnTx/>
                <a:uFillTx/>
                <a:latin typeface="Calibri" panose="020F0502020204030204" pitchFamily="34" charset="0"/>
                <a:ea typeface="+mn-ea"/>
                <a:cs typeface="Calibri" panose="020F0502020204030204" pitchFamily="34" charset="0"/>
              </a:rPr>
              <a:t>83.6% for patients who died within 9 to 12 months.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Title 1">
            <a:extLst>
              <a:ext uri="{FF2B5EF4-FFF2-40B4-BE49-F238E27FC236}">
                <a16:creationId xmlns:a16="http://schemas.microsoft.com/office/drawing/2014/main" id="{EDB1757D-4388-1CAC-E686-CCA18C5C1EB7}"/>
              </a:ext>
            </a:extLst>
          </p:cNvPr>
          <p:cNvSpPr>
            <a:spLocks noGrp="1"/>
          </p:cNvSpPr>
          <p:nvPr>
            <p:ph type="title"/>
          </p:nvPr>
        </p:nvSpPr>
        <p:spPr>
          <a:xfrm>
            <a:off x="528034" y="335048"/>
            <a:ext cx="8158766" cy="1129925"/>
          </a:xfrm>
        </p:spPr>
        <p:txBody>
          <a:bodyPr>
            <a:normAutofit fontScale="90000"/>
          </a:bodyPr>
          <a:lstStyle/>
          <a:p>
            <a:pPr algn="ctr"/>
            <a:r>
              <a:rPr lang="en-US" dirty="0"/>
              <a:t>Ex. Impact of index and outcome time choices on model performance </a:t>
            </a:r>
          </a:p>
        </p:txBody>
      </p:sp>
      <p:sp>
        <p:nvSpPr>
          <p:cNvPr id="2" name="Title 1">
            <a:extLst>
              <a:ext uri="{FF2B5EF4-FFF2-40B4-BE49-F238E27FC236}">
                <a16:creationId xmlns:a16="http://schemas.microsoft.com/office/drawing/2014/main" id="{7B172ECB-0CAC-A8DE-E53A-7E8062ED28E8}"/>
              </a:ext>
            </a:extLst>
          </p:cNvPr>
          <p:cNvSpPr txBox="1">
            <a:spLocks/>
          </p:cNvSpPr>
          <p:nvPr/>
        </p:nvSpPr>
        <p:spPr>
          <a:xfrm>
            <a:off x="554822" y="6332095"/>
            <a:ext cx="8313756" cy="462087"/>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algn="r">
              <a:defRPr/>
            </a:pPr>
            <a:r>
              <a:rPr lang="en-US" sz="1100" b="0" dirty="0">
                <a:solidFill>
                  <a:schemeClr val="bg1">
                    <a:lumMod val="65000"/>
                  </a:schemeClr>
                </a:solidFill>
                <a:effectLst/>
                <a:latin typeface="Source Sans Pro" panose="020B0503030403020204" pitchFamily="34" charset="0"/>
                <a:ea typeface="Source Sans Pro" panose="020B0503030403020204" pitchFamily="34" charset="0"/>
              </a:rPr>
              <a:t>Jung et al. “Predicting Need for Advanced Illness or Palliative Care </a:t>
            </a:r>
            <a:r>
              <a:rPr lang="en-US" sz="1100" dirty="0">
                <a:solidFill>
                  <a:schemeClr val="bg1">
                    <a:lumMod val="65000"/>
                  </a:schemeClr>
                </a:solidFill>
                <a:latin typeface="Source Sans Pro" panose="020B0503030403020204" pitchFamily="34" charset="0"/>
                <a:ea typeface="Source Sans Pro" panose="020B0503030403020204" pitchFamily="34" charset="0"/>
              </a:rPr>
              <a:t>In a Primary Care Population Using Electronic Health Record Data </a:t>
            </a:r>
            <a:r>
              <a:rPr lang="en-US" sz="1100" b="0" dirty="0">
                <a:solidFill>
                  <a:schemeClr val="bg1">
                    <a:lumMod val="65000"/>
                  </a:schemeClr>
                </a:solidFill>
                <a:effectLst/>
                <a:latin typeface="Source Sans Pro" panose="020B0503030403020204" pitchFamily="34" charset="0"/>
                <a:ea typeface="Source Sans Pro" panose="020B0503030403020204" pitchFamily="34" charset="0"/>
              </a:rPr>
              <a:t>”.</a:t>
            </a:r>
          </a:p>
          <a:p>
            <a:pPr algn="r">
              <a:defRPr/>
            </a:pPr>
            <a:r>
              <a:rPr lang="en-US" sz="1100" i="0" u="sng" dirty="0">
                <a:solidFill>
                  <a:schemeClr val="bg1">
                    <a:lumMod val="65000"/>
                  </a:schemeClr>
                </a:solidFill>
                <a:effectLst/>
                <a:latin typeface="Source Sans Pro" panose="020B050303040302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https://doi.org/</a:t>
            </a:r>
            <a:r>
              <a:rPr lang="en-US" sz="1100" u="sng" dirty="0">
                <a:solidFill>
                  <a:schemeClr val="bg1">
                    <a:lumMod val="65000"/>
                  </a:schemeClr>
                </a:solidFill>
                <a:latin typeface="Source Sans Pro" panose="020B0503030403020204" pitchFamily="34" charset="0"/>
                <a:ea typeface="Source Sans Pro" panose="020B0503030403020204" pitchFamily="34" charset="0"/>
              </a:rPr>
              <a:t>10.1016/j.jbi.2019.103115</a:t>
            </a:r>
            <a:r>
              <a:rPr lang="en-US" sz="1100" dirty="0">
                <a:solidFill>
                  <a:schemeClr val="bg1">
                    <a:lumMod val="65000"/>
                  </a:schemeClr>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24138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9" grpId="0" animBg="1"/>
      <p:bldP spid="20" grpId="0" animBg="1"/>
      <p:bldP spid="22" grpId="0" animBg="1"/>
      <p:bldP spid="23" grpId="0" animBg="1"/>
      <p:bldP spid="48" grpId="0" animBg="1"/>
      <p:bldP spid="49" grpId="0" animBg="1"/>
      <p:bldP spid="50" grpId="0" animBg="1"/>
      <p:bldP spid="51" grpId="0" animBg="1"/>
      <p:bldP spid="52" grpId="0"/>
      <p:bldP spid="53" grpId="0"/>
      <p:bldP spid="54" grpId="0"/>
      <p:bldP spid="55" grpId="0"/>
      <p:bldP spid="62" grpId="0"/>
      <p:bldP spid="73" grpId="0"/>
    </p:bldLst>
  </p:timing>
</p:sld>
</file>

<file path=ppt/theme/theme1.xml><?xml version="1.0" encoding="utf-8"?>
<a:theme xmlns:a="http://schemas.openxmlformats.org/drawingml/2006/main" name="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2.xml><?xml version="1.0" encoding="utf-8"?>
<a:theme xmlns:a="http://schemas.openxmlformats.org/drawingml/2006/main" name="2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3.xml><?xml version="1.0" encoding="utf-8"?>
<a:theme xmlns:a="http://schemas.openxmlformats.org/drawingml/2006/main" name="2_SHC Digital Solutions template_v3">
  <a:themeElements>
    <a:clrScheme name="Custom 29">
      <a:dk1>
        <a:srgbClr val="A41F35"/>
      </a:dk1>
      <a:lt1>
        <a:sysClr val="window" lastClr="FFFFFF"/>
      </a:lt1>
      <a:dk2>
        <a:srgbClr val="55565A"/>
      </a:dk2>
      <a:lt2>
        <a:srgbClr val="D8D2C4"/>
      </a:lt2>
      <a:accent1>
        <a:srgbClr val="0098DB"/>
      </a:accent1>
      <a:accent2>
        <a:srgbClr val="EDAA00"/>
      </a:accent2>
      <a:accent3>
        <a:srgbClr val="54284E"/>
      </a:accent3>
      <a:accent4>
        <a:srgbClr val="009B76"/>
      </a:accent4>
      <a:accent5>
        <a:srgbClr val="E88424"/>
      </a:accent5>
      <a:accent6>
        <a:srgbClr val="007C92"/>
      </a:accent6>
      <a:hlink>
        <a:srgbClr val="A41F35"/>
      </a:hlink>
      <a:folHlink>
        <a:srgbClr val="8787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5743</TotalTime>
  <Words>3236</Words>
  <Application>Microsoft Macintosh PowerPoint</Application>
  <PresentationFormat>On-screen Show (4:3)</PresentationFormat>
  <Paragraphs>366</Paragraphs>
  <Slides>34</Slides>
  <Notes>32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34</vt:i4>
      </vt:variant>
    </vt:vector>
  </HeadingPairs>
  <TitlesOfParts>
    <vt:vector size="42" baseType="lpstr">
      <vt:lpstr>Arial</vt:lpstr>
      <vt:lpstr>Calibri</vt:lpstr>
      <vt:lpstr>Source Sans Pro</vt:lpstr>
      <vt:lpstr>Source Sans Pro Light</vt:lpstr>
      <vt:lpstr>Stanford-Theme</vt:lpstr>
      <vt:lpstr>2_Stanford-Theme</vt:lpstr>
      <vt:lpstr>2_SHC Digital Solutions template_v3</vt:lpstr>
      <vt:lpstr>Stanford</vt:lpstr>
      <vt:lpstr>BIOMEDIN 215  Data Science in Medicine</vt:lpstr>
      <vt:lpstr>Recap: we want a model that is… </vt:lpstr>
      <vt:lpstr>Recap FURM – http://furm.stanford.edu</vt:lpstr>
      <vt:lpstr>Goals for today</vt:lpstr>
      <vt:lpstr>Impact of modeling choices</vt:lpstr>
      <vt:lpstr>Some choices that can significantly  impact your model </vt:lpstr>
      <vt:lpstr>Ex. Impact of data density on eligible population and outcome prevalence</vt:lpstr>
      <vt:lpstr>Lead time impacts the actions we can take in response to predictions</vt:lpstr>
      <vt:lpstr>Ex. Impact of index and outcome time choices on model performance </vt:lpstr>
      <vt:lpstr>Ex. Impact of outcome definition</vt:lpstr>
      <vt:lpstr>Remember</vt:lpstr>
      <vt:lpstr>Ensuring Fairness</vt:lpstr>
      <vt:lpstr>Ex. Obermeyer et al, 2019</vt:lpstr>
      <vt:lpstr>PowerPoint Presentation</vt:lpstr>
      <vt:lpstr>My take on the media ruckus</vt:lpstr>
      <vt:lpstr>A simple example of a fairness metric</vt:lpstr>
      <vt:lpstr>Fairness methods aim to:</vt:lpstr>
      <vt:lpstr>Fixing systematic differences in algorithm output is not enough to ensure equal accrual of benefit</vt:lpstr>
      <vt:lpstr>Remember</vt:lpstr>
      <vt:lpstr>Usefulness under capacity constraints</vt:lpstr>
      <vt:lpstr>What is utility?</vt:lpstr>
      <vt:lpstr>Steps 8-9: Achievable benefit</vt:lpstr>
      <vt:lpstr>Is there utility, given cost and  benefit of actions?</vt:lpstr>
      <vt:lpstr>History: ROC, Utility, and indifference lines</vt:lpstr>
      <vt:lpstr>What is the achievable utility,  given work capacity?</vt:lpstr>
      <vt:lpstr>What is the effect of constraints on different parts of the workflow?</vt:lpstr>
      <vt:lpstr>Remember</vt:lpstr>
      <vt:lpstr>Liability &amp; Regulation</vt:lpstr>
      <vt:lpstr>PowerPoint Presentation</vt:lpstr>
      <vt:lpstr>Potential Liability for Physicians Using AI</vt:lpstr>
      <vt:lpstr>Regulation is a work in progress</vt:lpstr>
      <vt:lpstr>In addition: Using AI in healthcare has other open ethical questions</vt:lpstr>
      <vt:lpstr>Assigned reading</vt:lpstr>
      <vt:lpstr>More on topics covered today:  classes at Stanford that may be of interest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dc:creator>Nigam Shah</dc:creator>
  <cp:lastModifiedBy>Nigam Shah</cp:lastModifiedBy>
  <cp:revision>552</cp:revision>
  <dcterms:created xsi:type="dcterms:W3CDTF">2019-11-04T23:14:45Z</dcterms:created>
  <dcterms:modified xsi:type="dcterms:W3CDTF">2024-11-06T00:10:52Z</dcterms:modified>
</cp:coreProperties>
</file>